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</p:sldIdLst>
  <p:sldSz cy="6858000" cx="12192000"/>
  <p:notesSz cx="6858000" cy="9144000"/>
  <p:embeddedFontLst>
    <p:embeddedFont>
      <p:font typeface="Raleway"/>
      <p:regular r:id="rId82"/>
      <p:bold r:id="rId83"/>
      <p:italic r:id="rId84"/>
      <p:boldItalic r:id="rId85"/>
    </p:embeddedFont>
    <p:embeddedFont>
      <p:font typeface="Arial Black"/>
      <p:regular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59A8A0-DF9D-4C65-8A93-465E39EF959D}">
  <a:tblStyle styleId="{4E59A8A0-DF9D-4C65-8A93-465E39EF959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aleway-italic.fntdata"/><Relationship Id="rId83" Type="http://schemas.openxmlformats.org/officeDocument/2006/relationships/font" Target="fonts/Raleway-bold.fntdata"/><Relationship Id="rId42" Type="http://schemas.openxmlformats.org/officeDocument/2006/relationships/slide" Target="slides/slide36.xml"/><Relationship Id="rId86" Type="http://schemas.openxmlformats.org/officeDocument/2006/relationships/font" Target="fonts/ArialBlack-regular.fntdata"/><Relationship Id="rId41" Type="http://schemas.openxmlformats.org/officeDocument/2006/relationships/slide" Target="slides/slide35.xml"/><Relationship Id="rId85" Type="http://schemas.openxmlformats.org/officeDocument/2006/relationships/font" Target="fonts/Raleway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font" Target="fonts/Raleway-regular.fntdata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4974800" y="6442066"/>
            <a:ext cx="2248534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11303413" y="6442066"/>
            <a:ext cx="23114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4974800" y="6442066"/>
            <a:ext cx="2248534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11303413" y="6442066"/>
            <a:ext cx="23114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ctrTitle"/>
          </p:nvPr>
        </p:nvSpPr>
        <p:spPr>
          <a:xfrm>
            <a:off x="2154049" y="498158"/>
            <a:ext cx="788390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subTitle"/>
          </p:nvPr>
        </p:nvSpPr>
        <p:spPr>
          <a:xfrm>
            <a:off x="935809" y="4979854"/>
            <a:ext cx="10320380" cy="995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1" type="ftr"/>
          </p:nvPr>
        </p:nvSpPr>
        <p:spPr>
          <a:xfrm>
            <a:off x="4974800" y="6442066"/>
            <a:ext cx="2248534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11303413" y="6442066"/>
            <a:ext cx="23114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775068" y="2396655"/>
            <a:ext cx="6641863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695742" y="2180434"/>
            <a:ext cx="10800514" cy="4460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4974800" y="6442066"/>
            <a:ext cx="2248534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11303413" y="6442066"/>
            <a:ext cx="23114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775068" y="2396655"/>
            <a:ext cx="6641863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>
            <a:off x="4974800" y="6442066"/>
            <a:ext cx="2248534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11303413" y="6442066"/>
            <a:ext cx="23114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775068" y="2396655"/>
            <a:ext cx="6641863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1" type="ftr"/>
          </p:nvPr>
        </p:nvSpPr>
        <p:spPr>
          <a:xfrm>
            <a:off x="4974800" y="6442066"/>
            <a:ext cx="2248534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11303413" y="6442066"/>
            <a:ext cx="23114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38100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2775068" y="2396655"/>
            <a:ext cx="6641863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695742" y="2180434"/>
            <a:ext cx="10800514" cy="4460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4974800" y="6442066"/>
            <a:ext cx="2248534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11303413" y="6442066"/>
            <a:ext cx="23114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hyperlink" Target="mailto:spujol@bwh.harvard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dicomstandard.org/wg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hhs.gov/hipaa/index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6.jp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45.png"/><Relationship Id="rId13" Type="http://schemas.openxmlformats.org/officeDocument/2006/relationships/image" Target="../media/image50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Relationship Id="rId8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doi.org/10.7937/K9/TCIA.2015.SDNRQXXR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4.png"/><Relationship Id="rId4" Type="http://schemas.openxmlformats.org/officeDocument/2006/relationships/image" Target="../media/image7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3.png"/><Relationship Id="rId4" Type="http://schemas.openxmlformats.org/officeDocument/2006/relationships/image" Target="../media/image8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3.png"/></Relationships>
</file>

<file path=ppt/slides/_rels/slide69.xml.rels><?xml version="1.0" encoding="UTF-8" standalone="yes"?><Relationships xmlns="http://schemas.openxmlformats.org/package/2006/relationships"><Relationship Id="rId20" Type="http://schemas.openxmlformats.org/officeDocument/2006/relationships/image" Target="../media/image93.png"/><Relationship Id="rId22" Type="http://schemas.openxmlformats.org/officeDocument/2006/relationships/image" Target="../media/image99.png"/><Relationship Id="rId21" Type="http://schemas.openxmlformats.org/officeDocument/2006/relationships/image" Target="../media/image95.png"/><Relationship Id="rId24" Type="http://schemas.openxmlformats.org/officeDocument/2006/relationships/image" Target="../media/image103.png"/><Relationship Id="rId23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Relationship Id="rId26" Type="http://schemas.openxmlformats.org/officeDocument/2006/relationships/image" Target="../media/image113.png"/><Relationship Id="rId25" Type="http://schemas.openxmlformats.org/officeDocument/2006/relationships/image" Target="../media/image114.png"/><Relationship Id="rId28" Type="http://schemas.openxmlformats.org/officeDocument/2006/relationships/image" Target="../media/image104.png"/><Relationship Id="rId27" Type="http://schemas.openxmlformats.org/officeDocument/2006/relationships/image" Target="../media/image108.png"/><Relationship Id="rId5" Type="http://schemas.openxmlformats.org/officeDocument/2006/relationships/image" Target="../media/image82.png"/><Relationship Id="rId6" Type="http://schemas.openxmlformats.org/officeDocument/2006/relationships/image" Target="../media/image85.png"/><Relationship Id="rId7" Type="http://schemas.openxmlformats.org/officeDocument/2006/relationships/image" Target="../media/image75.png"/><Relationship Id="rId8" Type="http://schemas.openxmlformats.org/officeDocument/2006/relationships/image" Target="../media/image89.png"/><Relationship Id="rId11" Type="http://schemas.openxmlformats.org/officeDocument/2006/relationships/image" Target="../media/image105.png"/><Relationship Id="rId10" Type="http://schemas.openxmlformats.org/officeDocument/2006/relationships/image" Target="../media/image91.png"/><Relationship Id="rId13" Type="http://schemas.openxmlformats.org/officeDocument/2006/relationships/image" Target="../media/image97.png"/><Relationship Id="rId12" Type="http://schemas.openxmlformats.org/officeDocument/2006/relationships/image" Target="../media/image88.png"/><Relationship Id="rId15" Type="http://schemas.openxmlformats.org/officeDocument/2006/relationships/image" Target="../media/image86.png"/><Relationship Id="rId14" Type="http://schemas.openxmlformats.org/officeDocument/2006/relationships/image" Target="../media/image102.png"/><Relationship Id="rId17" Type="http://schemas.openxmlformats.org/officeDocument/2006/relationships/image" Target="../media/image92.png"/><Relationship Id="rId16" Type="http://schemas.openxmlformats.org/officeDocument/2006/relationships/image" Target="../media/image90.png"/><Relationship Id="rId19" Type="http://schemas.openxmlformats.org/officeDocument/2006/relationships/image" Target="../media/image101.png"/><Relationship Id="rId18" Type="http://schemas.openxmlformats.org/officeDocument/2006/relationships/image" Target="../media/image1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6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2.png"/><Relationship Id="rId4" Type="http://schemas.openxmlformats.org/officeDocument/2006/relationships/image" Target="../media/image115.png"/><Relationship Id="rId5" Type="http://schemas.openxmlformats.org/officeDocument/2006/relationships/image" Target="../media/image106.png"/><Relationship Id="rId6" Type="http://schemas.openxmlformats.org/officeDocument/2006/relationships/image" Target="../media/image1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hyperlink" Target="http://go-fair.org/fair-principl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" y="0"/>
            <a:ext cx="39052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2085975" y="1748303"/>
            <a:ext cx="5162073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Tutorial de DICOM e </a:t>
            </a:r>
            <a:r>
              <a:rPr b="0" i="1" lang="en-US" sz="5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 Slicer</a:t>
            </a:r>
            <a:endParaRPr i="1" sz="5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667" l="663" r="751" t="638"/>
          <a:stretch/>
        </p:blipFill>
        <p:spPr>
          <a:xfrm>
            <a:off x="7724775" y="-14999"/>
            <a:ext cx="4467225" cy="68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2085975" y="3713002"/>
            <a:ext cx="4940692" cy="2526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Dra. Sonia Pujol</a:t>
            </a:r>
            <a:endParaRPr b="0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Professora Adjunta de Radiologia</a:t>
            </a:r>
            <a:endParaRPr b="0" i="0" sz="22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Diretora de Formação e Educação 3D Slicer</a:t>
            </a:r>
            <a:endParaRPr b="0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Hospital de </a:t>
            </a: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-US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ulheres de Brigham </a:t>
            </a:r>
            <a:endParaRPr b="0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Faculdade de Medicina de Harvard</a:t>
            </a:r>
            <a:endParaRPr b="0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-US" sz="22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spujol@bwh.harvard.edu</a:t>
            </a:r>
            <a:endParaRPr b="0" i="0" sz="22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883413" y="2889560"/>
            <a:ext cx="2808054" cy="1474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História do DICOM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985474" y="772640"/>
            <a:ext cx="193675" cy="233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4907635" y="12"/>
            <a:ext cx="7281545" cy="6858000"/>
          </a:xfrm>
          <a:custGeom>
            <a:rect b="b" l="l" r="r" t="t"/>
            <a:pathLst>
              <a:path extrusionOk="0" h="6858000" w="7281545">
                <a:moveTo>
                  <a:pt x="7281316" y="0"/>
                </a:moveTo>
                <a:lnTo>
                  <a:pt x="653592" y="0"/>
                </a:lnTo>
                <a:lnTo>
                  <a:pt x="361353" y="0"/>
                </a:lnTo>
                <a:lnTo>
                  <a:pt x="335635" y="94716"/>
                </a:lnTo>
                <a:lnTo>
                  <a:pt x="323443" y="144627"/>
                </a:lnTo>
                <a:lnTo>
                  <a:pt x="299758" y="244513"/>
                </a:lnTo>
                <a:lnTo>
                  <a:pt x="276987" y="344462"/>
                </a:lnTo>
                <a:lnTo>
                  <a:pt x="255143" y="444461"/>
                </a:lnTo>
                <a:lnTo>
                  <a:pt x="234213" y="544512"/>
                </a:lnTo>
                <a:lnTo>
                  <a:pt x="214198" y="644601"/>
                </a:lnTo>
                <a:lnTo>
                  <a:pt x="195084" y="744740"/>
                </a:lnTo>
                <a:lnTo>
                  <a:pt x="176885" y="844905"/>
                </a:lnTo>
                <a:lnTo>
                  <a:pt x="159588" y="945108"/>
                </a:lnTo>
                <a:lnTo>
                  <a:pt x="143205" y="1045324"/>
                </a:lnTo>
                <a:lnTo>
                  <a:pt x="127711" y="1145578"/>
                </a:lnTo>
                <a:lnTo>
                  <a:pt x="113118" y="1245844"/>
                </a:lnTo>
                <a:lnTo>
                  <a:pt x="99428" y="1346123"/>
                </a:lnTo>
                <a:lnTo>
                  <a:pt x="86626" y="1446403"/>
                </a:lnTo>
                <a:lnTo>
                  <a:pt x="74726" y="1546694"/>
                </a:lnTo>
                <a:lnTo>
                  <a:pt x="63703" y="1646986"/>
                </a:lnTo>
                <a:lnTo>
                  <a:pt x="53568" y="1747266"/>
                </a:lnTo>
                <a:lnTo>
                  <a:pt x="44323" y="1847545"/>
                </a:lnTo>
                <a:lnTo>
                  <a:pt x="35953" y="1947799"/>
                </a:lnTo>
                <a:lnTo>
                  <a:pt x="28473" y="2048040"/>
                </a:lnTo>
                <a:lnTo>
                  <a:pt x="21869" y="2148255"/>
                </a:lnTo>
                <a:lnTo>
                  <a:pt x="16129" y="2248446"/>
                </a:lnTo>
                <a:lnTo>
                  <a:pt x="11277" y="2348598"/>
                </a:lnTo>
                <a:lnTo>
                  <a:pt x="7289" y="2448725"/>
                </a:lnTo>
                <a:lnTo>
                  <a:pt x="4165" y="2548801"/>
                </a:lnTo>
                <a:lnTo>
                  <a:pt x="1917" y="2648839"/>
                </a:lnTo>
                <a:lnTo>
                  <a:pt x="520" y="2748813"/>
                </a:lnTo>
                <a:lnTo>
                  <a:pt x="0" y="2848737"/>
                </a:lnTo>
                <a:lnTo>
                  <a:pt x="330" y="2948609"/>
                </a:lnTo>
                <a:lnTo>
                  <a:pt x="1511" y="3048406"/>
                </a:lnTo>
                <a:lnTo>
                  <a:pt x="3556" y="3148152"/>
                </a:lnTo>
                <a:lnTo>
                  <a:pt x="6438" y="3247809"/>
                </a:lnTo>
                <a:lnTo>
                  <a:pt x="10185" y="3347389"/>
                </a:lnTo>
                <a:lnTo>
                  <a:pt x="14770" y="3446894"/>
                </a:lnTo>
                <a:lnTo>
                  <a:pt x="20205" y="3546310"/>
                </a:lnTo>
                <a:lnTo>
                  <a:pt x="26479" y="3645624"/>
                </a:lnTo>
                <a:lnTo>
                  <a:pt x="33604" y="3744861"/>
                </a:lnTo>
                <a:lnTo>
                  <a:pt x="41554" y="3843985"/>
                </a:lnTo>
                <a:lnTo>
                  <a:pt x="50342" y="3943007"/>
                </a:lnTo>
                <a:lnTo>
                  <a:pt x="59969" y="4041914"/>
                </a:lnTo>
                <a:lnTo>
                  <a:pt x="70421" y="4140720"/>
                </a:lnTo>
                <a:lnTo>
                  <a:pt x="81699" y="4239399"/>
                </a:lnTo>
                <a:lnTo>
                  <a:pt x="93802" y="4337951"/>
                </a:lnTo>
                <a:lnTo>
                  <a:pt x="106743" y="4436376"/>
                </a:lnTo>
                <a:lnTo>
                  <a:pt x="120497" y="4534674"/>
                </a:lnTo>
                <a:lnTo>
                  <a:pt x="135064" y="4632845"/>
                </a:lnTo>
                <a:lnTo>
                  <a:pt x="150456" y="4730864"/>
                </a:lnTo>
                <a:lnTo>
                  <a:pt x="166649" y="4828730"/>
                </a:lnTo>
                <a:lnTo>
                  <a:pt x="183667" y="4926457"/>
                </a:lnTo>
                <a:lnTo>
                  <a:pt x="201485" y="5024031"/>
                </a:lnTo>
                <a:lnTo>
                  <a:pt x="220116" y="5121440"/>
                </a:lnTo>
                <a:lnTo>
                  <a:pt x="239560" y="5218684"/>
                </a:lnTo>
                <a:lnTo>
                  <a:pt x="259791" y="5315763"/>
                </a:lnTo>
                <a:lnTo>
                  <a:pt x="280835" y="5412664"/>
                </a:lnTo>
                <a:lnTo>
                  <a:pt x="302666" y="5509399"/>
                </a:lnTo>
                <a:lnTo>
                  <a:pt x="325297" y="5605945"/>
                </a:lnTo>
                <a:lnTo>
                  <a:pt x="348729" y="5702300"/>
                </a:lnTo>
                <a:lnTo>
                  <a:pt x="372948" y="5798464"/>
                </a:lnTo>
                <a:lnTo>
                  <a:pt x="397941" y="5894438"/>
                </a:lnTo>
                <a:lnTo>
                  <a:pt x="423735" y="5990209"/>
                </a:lnTo>
                <a:lnTo>
                  <a:pt x="450316" y="6085776"/>
                </a:lnTo>
                <a:lnTo>
                  <a:pt x="477672" y="6181141"/>
                </a:lnTo>
                <a:lnTo>
                  <a:pt x="505802" y="6276289"/>
                </a:lnTo>
                <a:lnTo>
                  <a:pt x="534708" y="6371222"/>
                </a:lnTo>
                <a:lnTo>
                  <a:pt x="564400" y="6465925"/>
                </a:lnTo>
                <a:lnTo>
                  <a:pt x="594855" y="6560401"/>
                </a:lnTo>
                <a:lnTo>
                  <a:pt x="626084" y="6654647"/>
                </a:lnTo>
                <a:lnTo>
                  <a:pt x="658075" y="6748653"/>
                </a:lnTo>
                <a:lnTo>
                  <a:pt x="690841" y="6842430"/>
                </a:lnTo>
                <a:lnTo>
                  <a:pt x="696734" y="6857987"/>
                </a:lnTo>
                <a:lnTo>
                  <a:pt x="998943" y="6857987"/>
                </a:lnTo>
                <a:lnTo>
                  <a:pt x="7281304" y="6857987"/>
                </a:lnTo>
                <a:lnTo>
                  <a:pt x="7281316" y="0"/>
                </a:lnTo>
                <a:close/>
              </a:path>
            </a:pathLst>
          </a:custGeom>
          <a:solidFill>
            <a:srgbClr val="FFFFFF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5154706" y="670991"/>
            <a:ext cx="6835544" cy="5223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5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1982: O Colégio Americano de Radiologia (ACR) e a Associação Nacional de Fabricantes Elétricos (NEMA) iniciam padrões para a interconexão de dispositivos de imagem médica.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1985: Publicação da versão 1.0 dos Padrões de Imagem Digital e Comunicações ACR-NEMA.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1988: Publicação da versão 2.0 dos Padrões de Imagem Digital e Comunicações ACR-NEMA.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1993: Publicação da versão 3.0 dos Padrões ACR-NEMA, também referida como o padrão de Imagens Digitais e Comunicações em Medicina (DICOM).</a:t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735901" y="486219"/>
            <a:ext cx="748030" cy="831850"/>
          </a:xfrm>
          <a:custGeom>
            <a:rect b="b" l="l" r="r" t="t"/>
            <a:pathLst>
              <a:path extrusionOk="0" h="831850" w="748030">
                <a:moveTo>
                  <a:pt x="747763" y="0"/>
                </a:moveTo>
                <a:lnTo>
                  <a:pt x="0" y="0"/>
                </a:lnTo>
                <a:lnTo>
                  <a:pt x="0" y="831227"/>
                </a:lnTo>
                <a:lnTo>
                  <a:pt x="747763" y="831227"/>
                </a:lnTo>
                <a:lnTo>
                  <a:pt x="747763" y="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0"/>
          <p:cNvSpPr txBox="1"/>
          <p:nvPr>
            <p:ph idx="11" type="ftr"/>
          </p:nvPr>
        </p:nvSpPr>
        <p:spPr>
          <a:xfrm>
            <a:off x="5975105" y="6442066"/>
            <a:ext cx="305160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883413" y="2889560"/>
            <a:ext cx="3214454" cy="1474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DICOM na atualidade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985474" y="772640"/>
            <a:ext cx="193675" cy="233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4907635" y="12"/>
            <a:ext cx="7281545" cy="6858000"/>
          </a:xfrm>
          <a:custGeom>
            <a:rect b="b" l="l" r="r" t="t"/>
            <a:pathLst>
              <a:path extrusionOk="0" h="6858000" w="7281545">
                <a:moveTo>
                  <a:pt x="7281316" y="0"/>
                </a:moveTo>
                <a:lnTo>
                  <a:pt x="653592" y="0"/>
                </a:lnTo>
                <a:lnTo>
                  <a:pt x="361353" y="0"/>
                </a:lnTo>
                <a:lnTo>
                  <a:pt x="335635" y="94716"/>
                </a:lnTo>
                <a:lnTo>
                  <a:pt x="323443" y="144627"/>
                </a:lnTo>
                <a:lnTo>
                  <a:pt x="299758" y="244513"/>
                </a:lnTo>
                <a:lnTo>
                  <a:pt x="276987" y="344462"/>
                </a:lnTo>
                <a:lnTo>
                  <a:pt x="255143" y="444461"/>
                </a:lnTo>
                <a:lnTo>
                  <a:pt x="234213" y="544512"/>
                </a:lnTo>
                <a:lnTo>
                  <a:pt x="214198" y="644601"/>
                </a:lnTo>
                <a:lnTo>
                  <a:pt x="195084" y="744740"/>
                </a:lnTo>
                <a:lnTo>
                  <a:pt x="176885" y="844905"/>
                </a:lnTo>
                <a:lnTo>
                  <a:pt x="159588" y="945108"/>
                </a:lnTo>
                <a:lnTo>
                  <a:pt x="143205" y="1045324"/>
                </a:lnTo>
                <a:lnTo>
                  <a:pt x="127711" y="1145578"/>
                </a:lnTo>
                <a:lnTo>
                  <a:pt x="113118" y="1245844"/>
                </a:lnTo>
                <a:lnTo>
                  <a:pt x="99428" y="1346123"/>
                </a:lnTo>
                <a:lnTo>
                  <a:pt x="86626" y="1446403"/>
                </a:lnTo>
                <a:lnTo>
                  <a:pt x="74726" y="1546694"/>
                </a:lnTo>
                <a:lnTo>
                  <a:pt x="63703" y="1646986"/>
                </a:lnTo>
                <a:lnTo>
                  <a:pt x="53568" y="1747266"/>
                </a:lnTo>
                <a:lnTo>
                  <a:pt x="44323" y="1847545"/>
                </a:lnTo>
                <a:lnTo>
                  <a:pt x="35953" y="1947799"/>
                </a:lnTo>
                <a:lnTo>
                  <a:pt x="28473" y="2048040"/>
                </a:lnTo>
                <a:lnTo>
                  <a:pt x="21869" y="2148255"/>
                </a:lnTo>
                <a:lnTo>
                  <a:pt x="16129" y="2248446"/>
                </a:lnTo>
                <a:lnTo>
                  <a:pt x="11277" y="2348598"/>
                </a:lnTo>
                <a:lnTo>
                  <a:pt x="7289" y="2448725"/>
                </a:lnTo>
                <a:lnTo>
                  <a:pt x="4165" y="2548801"/>
                </a:lnTo>
                <a:lnTo>
                  <a:pt x="1917" y="2648839"/>
                </a:lnTo>
                <a:lnTo>
                  <a:pt x="520" y="2748813"/>
                </a:lnTo>
                <a:lnTo>
                  <a:pt x="0" y="2848737"/>
                </a:lnTo>
                <a:lnTo>
                  <a:pt x="330" y="2948609"/>
                </a:lnTo>
                <a:lnTo>
                  <a:pt x="1511" y="3048406"/>
                </a:lnTo>
                <a:lnTo>
                  <a:pt x="3556" y="3148152"/>
                </a:lnTo>
                <a:lnTo>
                  <a:pt x="6438" y="3247809"/>
                </a:lnTo>
                <a:lnTo>
                  <a:pt x="10185" y="3347389"/>
                </a:lnTo>
                <a:lnTo>
                  <a:pt x="14770" y="3446894"/>
                </a:lnTo>
                <a:lnTo>
                  <a:pt x="20205" y="3546310"/>
                </a:lnTo>
                <a:lnTo>
                  <a:pt x="26479" y="3645624"/>
                </a:lnTo>
                <a:lnTo>
                  <a:pt x="33604" y="3744861"/>
                </a:lnTo>
                <a:lnTo>
                  <a:pt x="41554" y="3843985"/>
                </a:lnTo>
                <a:lnTo>
                  <a:pt x="50342" y="3943007"/>
                </a:lnTo>
                <a:lnTo>
                  <a:pt x="59969" y="4041914"/>
                </a:lnTo>
                <a:lnTo>
                  <a:pt x="70421" y="4140720"/>
                </a:lnTo>
                <a:lnTo>
                  <a:pt x="81699" y="4239399"/>
                </a:lnTo>
                <a:lnTo>
                  <a:pt x="93802" y="4337951"/>
                </a:lnTo>
                <a:lnTo>
                  <a:pt x="106743" y="4436376"/>
                </a:lnTo>
                <a:lnTo>
                  <a:pt x="120497" y="4534674"/>
                </a:lnTo>
                <a:lnTo>
                  <a:pt x="135064" y="4632845"/>
                </a:lnTo>
                <a:lnTo>
                  <a:pt x="150456" y="4730864"/>
                </a:lnTo>
                <a:lnTo>
                  <a:pt x="166649" y="4828730"/>
                </a:lnTo>
                <a:lnTo>
                  <a:pt x="183667" y="4926457"/>
                </a:lnTo>
                <a:lnTo>
                  <a:pt x="201485" y="5024031"/>
                </a:lnTo>
                <a:lnTo>
                  <a:pt x="220116" y="5121440"/>
                </a:lnTo>
                <a:lnTo>
                  <a:pt x="239560" y="5218684"/>
                </a:lnTo>
                <a:lnTo>
                  <a:pt x="259791" y="5315763"/>
                </a:lnTo>
                <a:lnTo>
                  <a:pt x="280835" y="5412664"/>
                </a:lnTo>
                <a:lnTo>
                  <a:pt x="302666" y="5509399"/>
                </a:lnTo>
                <a:lnTo>
                  <a:pt x="325297" y="5605945"/>
                </a:lnTo>
                <a:lnTo>
                  <a:pt x="348729" y="5702300"/>
                </a:lnTo>
                <a:lnTo>
                  <a:pt x="372948" y="5798464"/>
                </a:lnTo>
                <a:lnTo>
                  <a:pt x="397941" y="5894438"/>
                </a:lnTo>
                <a:lnTo>
                  <a:pt x="423735" y="5990209"/>
                </a:lnTo>
                <a:lnTo>
                  <a:pt x="450316" y="6085776"/>
                </a:lnTo>
                <a:lnTo>
                  <a:pt x="477672" y="6181141"/>
                </a:lnTo>
                <a:lnTo>
                  <a:pt x="505802" y="6276289"/>
                </a:lnTo>
                <a:lnTo>
                  <a:pt x="534708" y="6371222"/>
                </a:lnTo>
                <a:lnTo>
                  <a:pt x="564400" y="6465925"/>
                </a:lnTo>
                <a:lnTo>
                  <a:pt x="594855" y="6560401"/>
                </a:lnTo>
                <a:lnTo>
                  <a:pt x="626084" y="6654647"/>
                </a:lnTo>
                <a:lnTo>
                  <a:pt x="658075" y="6748653"/>
                </a:lnTo>
                <a:lnTo>
                  <a:pt x="690841" y="6842430"/>
                </a:lnTo>
                <a:lnTo>
                  <a:pt x="696734" y="6857987"/>
                </a:lnTo>
                <a:lnTo>
                  <a:pt x="998943" y="6857987"/>
                </a:lnTo>
                <a:lnTo>
                  <a:pt x="7281304" y="6857987"/>
                </a:lnTo>
                <a:lnTo>
                  <a:pt x="7281316" y="0"/>
                </a:lnTo>
                <a:close/>
              </a:path>
            </a:pathLst>
          </a:custGeom>
          <a:solidFill>
            <a:srgbClr val="FFFFFF">
              <a:alpha val="7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5392600" y="670991"/>
            <a:ext cx="6597650" cy="4961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50">
            <a:spAutoFit/>
          </a:bodyPr>
          <a:lstStyle/>
          <a:p>
            <a:pPr indent="-342900" lvl="0" marL="355600" marR="5080" rtl="0" algn="l">
              <a:lnSpc>
                <a:spcPct val="89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padrão DICOM está sendo continuamente refinado para atender às novas necessidades da comunidade mediante múltiplas atualizações anuais.</a:t>
            </a:r>
            <a:endParaRPr/>
          </a:p>
          <a:p>
            <a:pPr indent="-190500" lvl="0" marL="355600" marR="5080" rtl="0" algn="l">
              <a:lnSpc>
                <a:spcPct val="891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5080" rtl="0" algn="l">
              <a:lnSpc>
                <a:spcPct val="89100"/>
              </a:lnSpc>
              <a:spcBef>
                <a:spcPts val="40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Até 06/jul/2020, o padrão DICOM é o DICOM PS3 2020c e contém 4.000 páginas.</a:t>
            </a:r>
            <a:endParaRPr/>
          </a:p>
          <a:p>
            <a:pPr indent="-190500" lvl="0" marL="355600" marR="5080" rtl="0" algn="l">
              <a:lnSpc>
                <a:spcPct val="891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5080" rtl="0" algn="l">
              <a:lnSpc>
                <a:spcPct val="89100"/>
              </a:lnSpc>
              <a:spcBef>
                <a:spcPts val="40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Grupos de Trabalho do DICOM são estabelecidos para expandir as capacidades do padrão, dada a evolução contínua das modalidades de imagem (por exemplo, WG-16 Ressonância Magnética)</a:t>
            </a:r>
            <a:endParaRPr/>
          </a:p>
          <a:p>
            <a:pPr indent="0" lvl="0" marL="12700" marR="5080" rtl="0" algn="l">
              <a:lnSpc>
                <a:spcPct val="89100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89100"/>
              </a:lnSpc>
              <a:spcBef>
                <a:spcPts val="409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https://www.dicomstandard.org/wgs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735901" y="486219"/>
            <a:ext cx="748030" cy="831850"/>
          </a:xfrm>
          <a:custGeom>
            <a:rect b="b" l="l" r="r" t="t"/>
            <a:pathLst>
              <a:path extrusionOk="0" h="831850" w="748030">
                <a:moveTo>
                  <a:pt x="747763" y="0"/>
                </a:moveTo>
                <a:lnTo>
                  <a:pt x="0" y="0"/>
                </a:lnTo>
                <a:lnTo>
                  <a:pt x="0" y="831227"/>
                </a:lnTo>
                <a:lnTo>
                  <a:pt x="747763" y="831227"/>
                </a:lnTo>
                <a:lnTo>
                  <a:pt x="747763" y="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5975105" y="6442066"/>
            <a:ext cx="305160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/>
        </p:nvSpPr>
        <p:spPr>
          <a:xfrm>
            <a:off x="1028978" y="544252"/>
            <a:ext cx="1013404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 FAIR e o padrão DICOM</a:t>
            </a:r>
            <a:endParaRPr i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8795" y="2039353"/>
            <a:ext cx="4083062" cy="277929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>
            <p:ph idx="11" type="ftr"/>
          </p:nvPr>
        </p:nvSpPr>
        <p:spPr>
          <a:xfrm>
            <a:off x="4485533" y="6457719"/>
            <a:ext cx="3220933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1153704" y="5025620"/>
            <a:ext cx="988458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padrão DICOM facilita a conformidade dos dados de imagem com os princípios FAIR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0851" y="2920971"/>
            <a:ext cx="3202354" cy="1016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/>
        </p:nvSpPr>
        <p:spPr>
          <a:xfrm>
            <a:off x="1028978" y="544252"/>
            <a:ext cx="1013404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dados DICOM</a:t>
            </a:r>
            <a:endParaRPr i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3"/>
          <p:cNvSpPr txBox="1"/>
          <p:nvPr>
            <p:ph idx="11" type="ftr"/>
          </p:nvPr>
        </p:nvSpPr>
        <p:spPr>
          <a:xfrm>
            <a:off x="4485533" y="6457719"/>
            <a:ext cx="3220933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6282267" y="1429272"/>
            <a:ext cx="558575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modelo de dados DICOM, um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estudo DICOM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 em várias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séries DICOM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 cada série DICOM contém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instâncias DICOM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66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um dos estudos, séries e instâncias DICOM recebe um identificador exclusivo (UID).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33"/>
          <p:cNvGrpSpPr/>
          <p:nvPr/>
        </p:nvGrpSpPr>
        <p:grpSpPr>
          <a:xfrm>
            <a:off x="1430632" y="1757694"/>
            <a:ext cx="3628741" cy="3590469"/>
            <a:chOff x="401654" y="2347"/>
            <a:chExt cx="3628741" cy="3590469"/>
          </a:xfrm>
        </p:grpSpPr>
        <p:sp>
          <p:nvSpPr>
            <p:cNvPr id="254" name="Google Shape;254;p33"/>
            <p:cNvSpPr/>
            <p:nvPr/>
          </p:nvSpPr>
          <p:spPr>
            <a:xfrm>
              <a:off x="3360985" y="2540198"/>
              <a:ext cx="91440" cy="29681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5" name="Google Shape;255;p33"/>
            <p:cNvSpPr/>
            <p:nvPr/>
          </p:nvSpPr>
          <p:spPr>
            <a:xfrm>
              <a:off x="2159325" y="1595308"/>
              <a:ext cx="1247379" cy="29681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6" name="Google Shape;256;p33"/>
            <p:cNvSpPr/>
            <p:nvPr/>
          </p:nvSpPr>
          <p:spPr>
            <a:xfrm>
              <a:off x="2113605" y="2540198"/>
              <a:ext cx="91440" cy="29681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7" name="Google Shape;257;p33"/>
            <p:cNvSpPr/>
            <p:nvPr/>
          </p:nvSpPr>
          <p:spPr>
            <a:xfrm>
              <a:off x="2113605" y="1595308"/>
              <a:ext cx="91440" cy="29681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8" name="Google Shape;258;p33"/>
            <p:cNvSpPr/>
            <p:nvPr/>
          </p:nvSpPr>
          <p:spPr>
            <a:xfrm>
              <a:off x="866226" y="2540198"/>
              <a:ext cx="91440" cy="29681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9" name="Google Shape;259;p33"/>
            <p:cNvSpPr/>
            <p:nvPr/>
          </p:nvSpPr>
          <p:spPr>
            <a:xfrm>
              <a:off x="911946" y="1595308"/>
              <a:ext cx="1247379" cy="29681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0" name="Google Shape;260;p33"/>
            <p:cNvSpPr/>
            <p:nvPr/>
          </p:nvSpPr>
          <p:spPr>
            <a:xfrm>
              <a:off x="2113605" y="650418"/>
              <a:ext cx="91440" cy="29681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15396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1" name="Google Shape;261;p33"/>
            <p:cNvSpPr/>
            <p:nvPr/>
          </p:nvSpPr>
          <p:spPr>
            <a:xfrm>
              <a:off x="1649034" y="2347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1762432" y="110076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rgbClr val="CBCED6">
                <a:alpha val="89803"/>
              </a:srgbClr>
            </a:solidFill>
            <a:ln cap="flat" cmpd="sng" w="25400">
              <a:solidFill>
                <a:srgbClr val="1D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3"/>
            <p:cNvSpPr txBox="1"/>
            <p:nvPr/>
          </p:nvSpPr>
          <p:spPr>
            <a:xfrm>
              <a:off x="1781413" y="129057"/>
              <a:ext cx="982621" cy="61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Paciente</a:t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649034" y="947238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762432" y="1054966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rgbClr val="CBCED6">
                <a:alpha val="89803"/>
              </a:srgbClr>
            </a:solidFill>
            <a:ln cap="flat" cmpd="sng" w="25400">
              <a:solidFill>
                <a:srgbClr val="1D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 txBox="1"/>
            <p:nvPr/>
          </p:nvSpPr>
          <p:spPr>
            <a:xfrm>
              <a:off x="1781413" y="1073947"/>
              <a:ext cx="982621" cy="61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Estudo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401654" y="1892128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515052" y="1999856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rgbClr val="CBCED6">
                <a:alpha val="89803"/>
              </a:srgbClr>
            </a:solidFill>
            <a:ln cap="flat" cmpd="sng" w="25400">
              <a:solidFill>
                <a:srgbClr val="1D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 txBox="1"/>
            <p:nvPr/>
          </p:nvSpPr>
          <p:spPr>
            <a:xfrm>
              <a:off x="534033" y="2018837"/>
              <a:ext cx="982621" cy="61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Séries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401654" y="2837018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515052" y="2944746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rgbClr val="CBCED6">
                <a:alpha val="89803"/>
              </a:srgbClr>
            </a:solidFill>
            <a:ln cap="flat" cmpd="sng" w="25400">
              <a:solidFill>
                <a:srgbClr val="1D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 txBox="1"/>
            <p:nvPr/>
          </p:nvSpPr>
          <p:spPr>
            <a:xfrm>
              <a:off x="534033" y="2963727"/>
              <a:ext cx="982621" cy="61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Instâncias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1649034" y="1892128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1762432" y="1999856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rgbClr val="CBCED6">
                <a:alpha val="89803"/>
              </a:srgbClr>
            </a:solidFill>
            <a:ln cap="flat" cmpd="sng" w="25400">
              <a:solidFill>
                <a:srgbClr val="1D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 txBox="1"/>
            <p:nvPr/>
          </p:nvSpPr>
          <p:spPr>
            <a:xfrm>
              <a:off x="1781413" y="2018837"/>
              <a:ext cx="982621" cy="61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Séries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649034" y="2837018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1762432" y="2944746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rgbClr val="CBCED6">
                <a:alpha val="89803"/>
              </a:srgbClr>
            </a:solidFill>
            <a:ln cap="flat" cmpd="sng" w="25400">
              <a:solidFill>
                <a:srgbClr val="1D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 txBox="1"/>
            <p:nvPr/>
          </p:nvSpPr>
          <p:spPr>
            <a:xfrm>
              <a:off x="1781413" y="2963727"/>
              <a:ext cx="982621" cy="61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Instâncias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2896413" y="1892128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3009812" y="1999856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rgbClr val="CBCED6">
                <a:alpha val="89803"/>
              </a:srgbClr>
            </a:solidFill>
            <a:ln cap="flat" cmpd="sng" w="25400">
              <a:solidFill>
                <a:srgbClr val="1D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 txBox="1"/>
            <p:nvPr/>
          </p:nvSpPr>
          <p:spPr>
            <a:xfrm>
              <a:off x="3028793" y="2018837"/>
              <a:ext cx="982621" cy="61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Séries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2896413" y="2837018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1C41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3009812" y="2944746"/>
              <a:ext cx="1020583" cy="648070"/>
            </a:xfrm>
            <a:prstGeom prst="roundRect">
              <a:avLst>
                <a:gd fmla="val 10000" name="adj"/>
              </a:avLst>
            </a:prstGeom>
            <a:solidFill>
              <a:srgbClr val="CBCED6">
                <a:alpha val="89803"/>
              </a:srgbClr>
            </a:solidFill>
            <a:ln cap="flat" cmpd="sng" w="25400">
              <a:solidFill>
                <a:srgbClr val="1D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3"/>
            <p:cNvSpPr txBox="1"/>
            <p:nvPr/>
          </p:nvSpPr>
          <p:spPr>
            <a:xfrm>
              <a:off x="3028793" y="2963727"/>
              <a:ext cx="982621" cy="610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Instâncias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/>
        </p:nvSpPr>
        <p:spPr>
          <a:xfrm>
            <a:off x="709688" y="512782"/>
            <a:ext cx="10772620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 de instâncias DICOM: Dados de imagem DICOM MRI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 txBox="1"/>
          <p:nvPr>
            <p:ph idx="11" type="ftr"/>
          </p:nvPr>
        </p:nvSpPr>
        <p:spPr>
          <a:xfrm>
            <a:off x="4485533" y="6457719"/>
            <a:ext cx="3220933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709700" y="4928750"/>
            <a:ext cx="10866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imagem de ressonância magnética é um exemplo de instância DICOM que consiste em um cabeçalho DICOM e em um conjunto de dados de imagem.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34"/>
          <p:cNvGrpSpPr/>
          <p:nvPr/>
        </p:nvGrpSpPr>
        <p:grpSpPr>
          <a:xfrm>
            <a:off x="2450358" y="2087413"/>
            <a:ext cx="2035174" cy="2655882"/>
            <a:chOff x="2316582" y="1951837"/>
            <a:chExt cx="2035174" cy="2655882"/>
          </a:xfrm>
        </p:grpSpPr>
        <p:pic>
          <p:nvPicPr>
            <p:cNvPr id="293" name="Google Shape;29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18245" y="1951837"/>
              <a:ext cx="1433511" cy="1579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49932" y="2669387"/>
              <a:ext cx="1431923" cy="157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1545" y="2382050"/>
              <a:ext cx="1430336" cy="1577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16582" y="3028162"/>
              <a:ext cx="1431923" cy="1579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34"/>
          <p:cNvGrpSpPr/>
          <p:nvPr/>
        </p:nvGrpSpPr>
        <p:grpSpPr>
          <a:xfrm>
            <a:off x="4996306" y="1996282"/>
            <a:ext cx="2018437" cy="2615037"/>
            <a:chOff x="4996306" y="1996282"/>
            <a:chExt cx="2018437" cy="2615037"/>
          </a:xfrm>
        </p:grpSpPr>
        <p:sp>
          <p:nvSpPr>
            <p:cNvPr id="298" name="Google Shape;298;p34"/>
            <p:cNvSpPr/>
            <p:nvPr/>
          </p:nvSpPr>
          <p:spPr>
            <a:xfrm>
              <a:off x="5678068" y="1996287"/>
              <a:ext cx="1336675" cy="1774825"/>
            </a:xfrm>
            <a:custGeom>
              <a:rect b="b" l="l" r="r" t="t"/>
              <a:pathLst>
                <a:path extrusionOk="0" h="1774825" w="1336675">
                  <a:moveTo>
                    <a:pt x="1336675" y="0"/>
                  </a:moveTo>
                  <a:lnTo>
                    <a:pt x="0" y="0"/>
                  </a:lnTo>
                  <a:lnTo>
                    <a:pt x="0" y="1774825"/>
                  </a:lnTo>
                  <a:lnTo>
                    <a:pt x="1336675" y="1774825"/>
                  </a:lnTo>
                  <a:lnTo>
                    <a:pt x="1336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678066" y="1996282"/>
              <a:ext cx="1336040" cy="1774189"/>
            </a:xfrm>
            <a:custGeom>
              <a:rect b="b" l="l" r="r" t="t"/>
              <a:pathLst>
                <a:path extrusionOk="0" h="1774189" w="1336040">
                  <a:moveTo>
                    <a:pt x="0" y="0"/>
                  </a:moveTo>
                  <a:lnTo>
                    <a:pt x="1335993" y="0"/>
                  </a:lnTo>
                  <a:lnTo>
                    <a:pt x="1335993" y="1773919"/>
                  </a:lnTo>
                  <a:lnTo>
                    <a:pt x="0" y="17739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5454230" y="2247112"/>
              <a:ext cx="1336675" cy="1774825"/>
            </a:xfrm>
            <a:custGeom>
              <a:rect b="b" l="l" r="r" t="t"/>
              <a:pathLst>
                <a:path extrusionOk="0" h="1774825" w="1336675">
                  <a:moveTo>
                    <a:pt x="1336675" y="0"/>
                  </a:moveTo>
                  <a:lnTo>
                    <a:pt x="0" y="0"/>
                  </a:lnTo>
                  <a:lnTo>
                    <a:pt x="0" y="1774825"/>
                  </a:lnTo>
                  <a:lnTo>
                    <a:pt x="1336675" y="1774825"/>
                  </a:lnTo>
                  <a:lnTo>
                    <a:pt x="1336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5454229" y="2247107"/>
              <a:ext cx="1336040" cy="1774189"/>
            </a:xfrm>
            <a:custGeom>
              <a:rect b="b" l="l" r="r" t="t"/>
              <a:pathLst>
                <a:path extrusionOk="0" h="1774189" w="1336040">
                  <a:moveTo>
                    <a:pt x="0" y="0"/>
                  </a:moveTo>
                  <a:lnTo>
                    <a:pt x="1335993" y="0"/>
                  </a:lnTo>
                  <a:lnTo>
                    <a:pt x="1335993" y="1773919"/>
                  </a:lnTo>
                  <a:lnTo>
                    <a:pt x="0" y="17739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5220868" y="2475712"/>
              <a:ext cx="1336675" cy="1774825"/>
            </a:xfrm>
            <a:custGeom>
              <a:rect b="b" l="l" r="r" t="t"/>
              <a:pathLst>
                <a:path extrusionOk="0" h="1774825" w="1336675">
                  <a:moveTo>
                    <a:pt x="1336675" y="0"/>
                  </a:moveTo>
                  <a:lnTo>
                    <a:pt x="0" y="0"/>
                  </a:lnTo>
                  <a:lnTo>
                    <a:pt x="0" y="1774825"/>
                  </a:lnTo>
                  <a:lnTo>
                    <a:pt x="1336675" y="1774825"/>
                  </a:lnTo>
                  <a:lnTo>
                    <a:pt x="13366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220866" y="2475707"/>
              <a:ext cx="1336040" cy="1774189"/>
            </a:xfrm>
            <a:custGeom>
              <a:rect b="b" l="l" r="r" t="t"/>
              <a:pathLst>
                <a:path extrusionOk="0" h="1774189" w="1336040">
                  <a:moveTo>
                    <a:pt x="0" y="0"/>
                  </a:moveTo>
                  <a:lnTo>
                    <a:pt x="1335993" y="0"/>
                  </a:lnTo>
                  <a:lnTo>
                    <a:pt x="1335993" y="1773919"/>
                  </a:lnTo>
                  <a:lnTo>
                    <a:pt x="0" y="17739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996306" y="2721775"/>
              <a:ext cx="1364615" cy="629920"/>
            </a:xfrm>
            <a:custGeom>
              <a:rect b="b" l="l" r="r" t="t"/>
              <a:pathLst>
                <a:path extrusionOk="0" h="629920" w="1364614">
                  <a:moveTo>
                    <a:pt x="1364107" y="0"/>
                  </a:moveTo>
                  <a:lnTo>
                    <a:pt x="0" y="0"/>
                  </a:lnTo>
                  <a:lnTo>
                    <a:pt x="0" y="629704"/>
                  </a:lnTo>
                  <a:lnTo>
                    <a:pt x="1364107" y="629704"/>
                  </a:lnTo>
                  <a:lnTo>
                    <a:pt x="136410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4996309" y="2721770"/>
              <a:ext cx="1363980" cy="629920"/>
            </a:xfrm>
            <a:custGeom>
              <a:rect b="b" l="l" r="r" t="t"/>
              <a:pathLst>
                <a:path extrusionOk="0" h="629920" w="1363979">
                  <a:moveTo>
                    <a:pt x="0" y="0"/>
                  </a:moveTo>
                  <a:lnTo>
                    <a:pt x="1363410" y="0"/>
                  </a:lnTo>
                  <a:lnTo>
                    <a:pt x="1363410" y="629387"/>
                  </a:lnTo>
                  <a:lnTo>
                    <a:pt x="0" y="62938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4996306" y="3351479"/>
              <a:ext cx="1364615" cy="1259840"/>
            </a:xfrm>
            <a:custGeom>
              <a:rect b="b" l="l" r="r" t="t"/>
              <a:pathLst>
                <a:path extrusionOk="0" h="1259839" w="1364614">
                  <a:moveTo>
                    <a:pt x="1364107" y="0"/>
                  </a:moveTo>
                  <a:lnTo>
                    <a:pt x="0" y="0"/>
                  </a:lnTo>
                  <a:lnTo>
                    <a:pt x="0" y="1259420"/>
                  </a:lnTo>
                  <a:lnTo>
                    <a:pt x="1364107" y="1259420"/>
                  </a:lnTo>
                  <a:lnTo>
                    <a:pt x="136410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4996309" y="3351477"/>
              <a:ext cx="1363980" cy="1259205"/>
            </a:xfrm>
            <a:custGeom>
              <a:rect b="b" l="l" r="r" t="t"/>
              <a:pathLst>
                <a:path extrusionOk="0" h="1259204" w="1363979">
                  <a:moveTo>
                    <a:pt x="0" y="0"/>
                  </a:moveTo>
                  <a:lnTo>
                    <a:pt x="1363410" y="0"/>
                  </a:lnTo>
                  <a:lnTo>
                    <a:pt x="1363410" y="1258774"/>
                  </a:lnTo>
                  <a:lnTo>
                    <a:pt x="0" y="125877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34"/>
          <p:cNvSpPr txBox="1"/>
          <p:nvPr/>
        </p:nvSpPr>
        <p:spPr>
          <a:xfrm>
            <a:off x="7744349" y="2262000"/>
            <a:ext cx="2161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1270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Image001.dcm  Image002.dcm  Image003.dcm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5051253" y="2883699"/>
            <a:ext cx="1253624" cy="876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12700" marR="508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Cabeçalho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idx="11" type="ftr"/>
          </p:nvPr>
        </p:nvSpPr>
        <p:spPr>
          <a:xfrm>
            <a:off x="6210932" y="6442066"/>
            <a:ext cx="310240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0" y="0"/>
            <a:ext cx="6013450" cy="6858000"/>
          </a:xfrm>
          <a:custGeom>
            <a:rect b="b" l="l" r="r" t="t"/>
            <a:pathLst>
              <a:path extrusionOk="0" h="6858000" w="6013450">
                <a:moveTo>
                  <a:pt x="6013450" y="0"/>
                </a:moveTo>
                <a:lnTo>
                  <a:pt x="0" y="0"/>
                </a:lnTo>
                <a:lnTo>
                  <a:pt x="0" y="6858000"/>
                </a:lnTo>
                <a:lnTo>
                  <a:pt x="6013450" y="6858000"/>
                </a:lnTo>
                <a:lnTo>
                  <a:pt x="6013450" y="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6600190" y="671112"/>
            <a:ext cx="5062424" cy="530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-343535" lvl="0" marL="355600" marR="5080" rtl="0" algn="l">
              <a:lnSpc>
                <a:spcPct val="7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cabeçalho DICOM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contém metadados que incluem informações sobre o paciente, estudo e dados de imagem.</a:t>
            </a:r>
            <a:endParaRPr/>
          </a:p>
          <a:p>
            <a:pPr indent="-203834" lvl="0" marL="355600" marR="5080" rtl="0" algn="l">
              <a:lnSpc>
                <a:spcPct val="796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796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DICOM fornece uma maneira padronizada de apresentar metadados, tornando-os pesquisáveis.</a:t>
            </a:r>
            <a:endParaRPr/>
          </a:p>
          <a:p>
            <a:pPr indent="-203834" lvl="0" marL="355600" marR="5080" rtl="0" algn="l">
              <a:lnSpc>
                <a:spcPct val="796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796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informações de metadados são acessíveis através de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tags DICOM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03834" lvl="0" marL="355600" marR="5080" rtl="0" algn="l">
              <a:lnSpc>
                <a:spcPct val="796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796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tags DICOM identificam de forma única os atributos DICOM.</a:t>
            </a:r>
            <a:endParaRPr/>
          </a:p>
          <a:p>
            <a:pPr indent="-203834" lvl="0" marL="355600" marR="5080" rtl="0" algn="l">
              <a:lnSpc>
                <a:spcPct val="796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5080" rtl="0" algn="l">
              <a:lnSpc>
                <a:spcPct val="796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dados originais do scanner informam aos usuários elementos importantes sobre a aquisição.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957367" y="6215292"/>
            <a:ext cx="4196732" cy="323165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 de conteúdo de cabeçalho DICOM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35"/>
          <p:cNvGrpSpPr/>
          <p:nvPr/>
        </p:nvGrpSpPr>
        <p:grpSpPr>
          <a:xfrm>
            <a:off x="529386" y="621791"/>
            <a:ext cx="5052695" cy="5355590"/>
            <a:chOff x="529386" y="621791"/>
            <a:chExt cx="5052695" cy="5355590"/>
          </a:xfrm>
        </p:grpSpPr>
        <p:pic>
          <p:nvPicPr>
            <p:cNvPr id="319" name="Google Shape;319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6331" y="1438101"/>
              <a:ext cx="2772294" cy="328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5"/>
            <p:cNvSpPr/>
            <p:nvPr/>
          </p:nvSpPr>
          <p:spPr>
            <a:xfrm>
              <a:off x="529386" y="621791"/>
              <a:ext cx="5052695" cy="5355590"/>
            </a:xfrm>
            <a:custGeom>
              <a:rect b="b" l="l" r="r" t="t"/>
              <a:pathLst>
                <a:path extrusionOk="0" h="5355590" w="5052695">
                  <a:moveTo>
                    <a:pt x="5052479" y="0"/>
                  </a:moveTo>
                  <a:lnTo>
                    <a:pt x="0" y="0"/>
                  </a:lnTo>
                  <a:lnTo>
                    <a:pt x="0" y="5355310"/>
                  </a:lnTo>
                  <a:lnTo>
                    <a:pt x="5052479" y="5355310"/>
                  </a:lnTo>
                  <a:lnTo>
                    <a:pt x="50524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35"/>
          <p:cNvSpPr txBox="1"/>
          <p:nvPr/>
        </p:nvSpPr>
        <p:spPr>
          <a:xfrm>
            <a:off x="608129" y="654813"/>
            <a:ext cx="3557904" cy="522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12700" marR="1157605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0002,0000,File Meta Elements Group Len=148  0002,0001,File Meta Info Version=256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0002,0002,Media Storage SOP Class UID=1.2.840.10008.5.1.4.1.1.4.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819785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0002,0003,Media Storage SOP Inst UID=0.0.0.0.  0002,0010,Transfer Syntax UID=1.2.840.10008.1.2.1.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946785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0008,0060,Modality=MR  0008,0070,Manufacturer=GE MEDICAL SYSTEMS</a:t>
            </a:r>
            <a:endParaRPr/>
          </a:p>
          <a:p>
            <a:pPr indent="0" lvl="0" marL="12700" marR="1438275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0008,0080,Institution Name=1852796513  0008,0081,City Name=1852796513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857250" rtl="0" algn="l">
              <a:lnSpc>
                <a:spcPct val="111111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0008,0090,Referring Physician's Name=1852796513  0008,0092,?=1852796513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0008,0201,?=-0500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0008,1010,Station Name=1852796513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44575" rtl="0" algn="l">
              <a:lnSpc>
                <a:spcPct val="972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0008,1030,Study Description=anon  0008,103E,Series Description=anon  0008,1040,Institutional Dept. Name=1852796513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76835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0008,1050,Performing Physician's Name=1852796513  0008,1060,Name Phys(s) Read Study=1852796513  0008,1070,Operator's Name=anon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68300" rtl="0" algn="l">
              <a:lnSpc>
                <a:spcPct val="972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0008,1080,Admitting Diagnosis Description=1852796513  0008,1090,Manufacturer's Model Name=GENESIS.SIGNA …..  </a:t>
            </a: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0010,0010,Patient's Name=anon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367790" rtl="0" algn="l">
              <a:lnSpc>
                <a:spcPct val="99500"/>
              </a:lnSpc>
              <a:spcBef>
                <a:spcPts val="25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0010,0020,Patient ID=anon  0010,0030,Patient Date of Birth=00000000  0010,0032,Patient Birth Time=000000  0010,0040,Patient Sex=O  0010,1010,Patient Age=000Y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422525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……..  0028,0010,Rows=256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0028,0011,Columns=256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0028,0030,Pixel Spacing=0.937500 0.937500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085339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0028,0100,Bits Allocated=16  0028,0101,Bits Stored=16  0028,0102,High Bit=15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0028,0103,Pixel Representation=1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…….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C0C0C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7FE0,0010,Pixel Data=131072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/>
          <p:nvPr/>
        </p:nvSpPr>
        <p:spPr>
          <a:xfrm>
            <a:off x="6178550" y="12026"/>
            <a:ext cx="6012180" cy="6846570"/>
          </a:xfrm>
          <a:custGeom>
            <a:rect b="b" l="l" r="r" t="t"/>
            <a:pathLst>
              <a:path extrusionOk="0" h="6846570" w="6012180">
                <a:moveTo>
                  <a:pt x="6012065" y="0"/>
                </a:moveTo>
                <a:lnTo>
                  <a:pt x="0" y="0"/>
                </a:lnTo>
                <a:lnTo>
                  <a:pt x="0" y="6845973"/>
                </a:lnTo>
                <a:lnTo>
                  <a:pt x="6012065" y="6845973"/>
                </a:lnTo>
                <a:lnTo>
                  <a:pt x="6012065" y="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6629400" y="597725"/>
            <a:ext cx="4953000" cy="5355590"/>
          </a:xfrm>
          <a:custGeom>
            <a:rect b="b" l="l" r="r" t="t"/>
            <a:pathLst>
              <a:path extrusionOk="0" h="5355590" w="4953000">
                <a:moveTo>
                  <a:pt x="4953000" y="0"/>
                </a:moveTo>
                <a:lnTo>
                  <a:pt x="0" y="0"/>
                </a:lnTo>
                <a:lnTo>
                  <a:pt x="0" y="5355310"/>
                </a:lnTo>
                <a:lnTo>
                  <a:pt x="4953000" y="5355310"/>
                </a:lnTo>
                <a:lnTo>
                  <a:pt x="4953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6"/>
          <p:cNvSpPr txBox="1"/>
          <p:nvPr>
            <p:ph idx="11" type="ftr"/>
          </p:nvPr>
        </p:nvSpPr>
        <p:spPr>
          <a:xfrm>
            <a:off x="6566532" y="6395333"/>
            <a:ext cx="3187067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6966280" y="645845"/>
            <a:ext cx="3910329" cy="702310"/>
          </a:xfrm>
          <a:custGeom>
            <a:rect b="b" l="l" r="r" t="t"/>
            <a:pathLst>
              <a:path extrusionOk="0" h="702310" w="3910329">
                <a:moveTo>
                  <a:pt x="3910266" y="0"/>
                </a:moveTo>
                <a:lnTo>
                  <a:pt x="0" y="0"/>
                </a:lnTo>
                <a:lnTo>
                  <a:pt x="0" y="701687"/>
                </a:lnTo>
                <a:lnTo>
                  <a:pt x="3910266" y="701687"/>
                </a:lnTo>
                <a:lnTo>
                  <a:pt x="3910266" y="0"/>
                </a:lnTo>
                <a:close/>
              </a:path>
            </a:pathLst>
          </a:custGeom>
          <a:solidFill>
            <a:srgbClr val="FEEE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59" y="150736"/>
            <a:ext cx="5824065" cy="598618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207659" y="6251188"/>
            <a:ext cx="45794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 ciclo de vida dos dados de imagens médicas - Sonia Pujol, Ph.D.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Imagens de ressonância magnética funcional: aquisição e análise de dados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Ciências e tecnologia da saúde de Harvard-MIT (HST.583)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2" name="Google Shape;332;p36"/>
          <p:cNvGraphicFramePr/>
          <p:nvPr/>
        </p:nvGraphicFramePr>
        <p:xfrm>
          <a:off x="6613022" y="597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{4E59A8A0-DF9D-4C65-8A93-465E39EF959D}</a:tableStyleId>
              </a:tblPr>
              <a:tblGrid>
                <a:gridCol w="685800"/>
                <a:gridCol w="3559175"/>
                <a:gridCol w="708025"/>
              </a:tblGrid>
              <a:tr h="84575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155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155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15555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955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B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81964" lvl="0" marL="885189" marR="735965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3350" marB="0" marR="0" marL="0">
                    <a:lnB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2249075">
                <a:tc gridSpan="2">
                  <a:txBody>
                    <a:bodyPr/>
                    <a:lstStyle/>
                    <a:p>
                      <a:pPr indent="0" lvl="0" marL="91440" marR="1555750" rtl="0" algn="l">
                        <a:lnSpc>
                          <a:spcPct val="10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0008,0060,Modality=MR  0008,0070,Manufacturer=GE MEDICAL SYSTEMS</a:t>
                      </a:r>
                      <a:endParaRPr/>
                    </a:p>
                    <a:p>
                      <a:pPr indent="0" lvl="0" marL="91440" marR="2046604" rtl="0" algn="l">
                        <a:lnSpc>
                          <a:spcPct val="10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0008,0080,Institution Name=1852796513  0008,0081,City Name=1852796513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1465580" rtl="0" algn="l">
                        <a:lnSpc>
                          <a:spcPct val="111111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0008,0090,Referring Physician's Name=1852796513  0008,0092,?=1852796513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0008,0201,?=-0500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0008,1010,Station Name=1852796513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1652904" rtl="0" algn="l">
                        <a:lnSpc>
                          <a:spcPct val="972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0008,1030,Study Description=anon  0008,103E,Series Description=anon  0008,1040,Institutional Dept. Name=1852796513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1376680" rtl="0" algn="l">
                        <a:lnSpc>
                          <a:spcPct val="10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0008,1050,Performing Physician's Name=1852796513  0008,1060,Name Phys(s) Read Study=1852796513  0008,1070,Operator's Name=anon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976630" rtl="0" algn="l">
                        <a:lnSpc>
                          <a:spcPct val="111111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0008,1080,Admitting Diagnosis Description=1852796513  0008,1090,Manufacturer's Model Name=GENESIS.SIGNA …..</a:t>
                      </a:r>
                      <a:endParaRPr/>
                    </a:p>
                  </a:txBody>
                  <a:tcPr marT="10150" marB="0" marR="0" marL="0">
                    <a:lnL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60500">
                <a:tc gridSpan="3"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0010,0010,Patient's Name=anon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2684145" rtl="0" algn="l">
                        <a:lnSpc>
                          <a:spcPct val="995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0010,0020,Patient ID=anon  0010,0030,Patient Date of Birth=00000000  0010,0032,Patient Birth Time=000000  0010,0040,Patient Sex=O  0010,1010,Patient Age=000Y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3738879" rtl="0" algn="l">
                        <a:lnSpc>
                          <a:spcPct val="10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……..  0028,0010,Rows=256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111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0028,0011,Columns=256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0028,0030,Pixel Spacing=0.937500 0.937500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3401695" rtl="0" algn="l">
                        <a:lnSpc>
                          <a:spcPct val="10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0028,0100,Bits Allocated=16  0028,0101,Bits Stored=16  0028,0102,High Bit=15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111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0028,0103,Pixel Representation=1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…….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7FE0,0010,Pixel Data=131072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33" name="Google Shape;333;p36"/>
          <p:cNvSpPr txBox="1"/>
          <p:nvPr/>
        </p:nvSpPr>
        <p:spPr>
          <a:xfrm>
            <a:off x="7056350" y="581501"/>
            <a:ext cx="37301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Informação sobre o médico e o estudo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>
            <a:off x="6178550" y="0"/>
            <a:ext cx="6012180" cy="6858596"/>
          </a:xfrm>
          <a:custGeom>
            <a:rect b="b" l="l" r="r" t="t"/>
            <a:pathLst>
              <a:path extrusionOk="0" h="6846570" w="6012180">
                <a:moveTo>
                  <a:pt x="6012065" y="0"/>
                </a:moveTo>
                <a:lnTo>
                  <a:pt x="0" y="0"/>
                </a:lnTo>
                <a:lnTo>
                  <a:pt x="0" y="6845973"/>
                </a:lnTo>
                <a:lnTo>
                  <a:pt x="6012065" y="6845973"/>
                </a:lnTo>
                <a:lnTo>
                  <a:pt x="6012065" y="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7"/>
          <p:cNvSpPr txBox="1"/>
          <p:nvPr>
            <p:ph idx="11" type="ftr"/>
          </p:nvPr>
        </p:nvSpPr>
        <p:spPr>
          <a:xfrm>
            <a:off x="6566532" y="6395333"/>
            <a:ext cx="3187067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pic>
        <p:nvPicPr>
          <p:cNvPr id="340" name="Google Shape;3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59" y="150736"/>
            <a:ext cx="5824065" cy="598618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7"/>
          <p:cNvSpPr txBox="1"/>
          <p:nvPr/>
        </p:nvSpPr>
        <p:spPr>
          <a:xfrm>
            <a:off x="207660" y="6251188"/>
            <a:ext cx="47767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 ciclo de vida dos dados de imagens médicas - Sonia Pujol, Ph.D.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Imagens de ressonância magnética funcional: aquisição e análise de dados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Ciências e tecnologia da saúde de Harvard-MIT (HST.583)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6659473" y="597725"/>
            <a:ext cx="4524375" cy="5355590"/>
          </a:xfrm>
          <a:custGeom>
            <a:rect b="b" l="l" r="r" t="t"/>
            <a:pathLst>
              <a:path extrusionOk="0" h="5355590" w="4524375">
                <a:moveTo>
                  <a:pt x="4523879" y="0"/>
                </a:moveTo>
                <a:lnTo>
                  <a:pt x="0" y="0"/>
                </a:lnTo>
                <a:lnTo>
                  <a:pt x="0" y="5355310"/>
                </a:lnTo>
                <a:lnTo>
                  <a:pt x="4523879" y="5355310"/>
                </a:lnTo>
                <a:lnTo>
                  <a:pt x="45238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7035469" y="2792983"/>
            <a:ext cx="3495675" cy="702310"/>
          </a:xfrm>
          <a:custGeom>
            <a:rect b="b" l="l" r="r" t="t"/>
            <a:pathLst>
              <a:path extrusionOk="0" h="702310" w="3495675">
                <a:moveTo>
                  <a:pt x="3495166" y="0"/>
                </a:moveTo>
                <a:lnTo>
                  <a:pt x="0" y="0"/>
                </a:lnTo>
                <a:lnTo>
                  <a:pt x="0" y="701687"/>
                </a:lnTo>
                <a:lnTo>
                  <a:pt x="3495166" y="701687"/>
                </a:lnTo>
                <a:lnTo>
                  <a:pt x="3495166" y="0"/>
                </a:lnTo>
                <a:close/>
              </a:path>
            </a:pathLst>
          </a:custGeom>
          <a:solidFill>
            <a:srgbClr val="FEEE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4" name="Google Shape;344;p37"/>
          <p:cNvGraphicFramePr/>
          <p:nvPr/>
        </p:nvGraphicFramePr>
        <p:xfrm>
          <a:off x="6643101" y="597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{4E59A8A0-DF9D-4C65-8A93-465E39EF959D}</a:tableStyleId>
              </a:tblPr>
              <a:tblGrid>
                <a:gridCol w="4244975"/>
                <a:gridCol w="278775"/>
              </a:tblGrid>
              <a:tr h="3048125">
                <a:tc gridSpan="2">
                  <a:txBody>
                    <a:bodyPr/>
                    <a:lstStyle/>
                    <a:p>
                      <a:pPr indent="0" lvl="0" marL="90805" marR="2045335" rtl="0" algn="l">
                        <a:lnSpc>
                          <a:spcPct val="1111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0002,0000,File Meta Elements Group Len=148  0002,0001,File Meta Info Version=256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0002,0002,Media Storage SOP Class UID=1.2.840.10008.5.1.4.1.1.4.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1706879" rtl="0" algn="l">
                        <a:lnSpc>
                          <a:spcPct val="10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0002,0003,Media Storage SOP Inst UID=0.0.0.0.  0002,0010,Transfer Syntax UID=1.2.840.10008.1.2.1.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18333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1834514" rtl="0" algn="l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0008,0060,Modality=MR  0008,0070,Manufacturer=GE MEDICAL SYSTEMS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2325370" rtl="0" algn="l">
                        <a:lnSpc>
                          <a:spcPct val="111111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0008,0080,Institution Name=1852796513  0008,0081,City Name=1852796513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1744345" rtl="0" algn="l">
                        <a:lnSpc>
                          <a:spcPct val="122222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0008,0090,Referring Physician's Name=1852796513  0008,0092,?=1852796513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1777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0008,0201,?=-0500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15555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0008,1010,Station Name=1852796513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155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0008,1030,Study Description=anon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37777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54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           </a:t>
                      </a:r>
                      <a:r>
                        <a:rPr baseline="30000" lang="en-US" sz="3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Informação do paciente</a:t>
                      </a:r>
                      <a:endParaRPr baseline="30000" sz="3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90805" marR="0" rtl="0" algn="l">
                        <a:lnSpc>
                          <a:spcPct val="98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1256030" rtl="0" algn="l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0008,1080,Admitting Diagnosis Description=1852796513  0008,1090,Manufacturer's Model Name=GENESIS.SIGNA …..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425" marB="0" marR="0" marL="0"/>
                </a:tc>
                <a:tc hMerge="1"/>
              </a:tr>
              <a:tr h="961750">
                <a:tc>
                  <a:txBody>
                    <a:bodyPr/>
                    <a:lstStyle/>
                    <a:p>
                      <a:pPr indent="0" lvl="0" marL="90805" marR="197612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0010,0010,Patient's Name=anon  0010,0020,Patient ID=anon  0010,0030,Patient Date of Birth=00000000  0010,0032,Patient Birth Time=000000  0010,0040,Patient Sex=O  0010,1010,Patient Age=000Y</a:t>
                      </a:r>
                      <a:endParaRPr/>
                    </a:p>
                    <a:p>
                      <a:pPr indent="0" lvl="0" marL="90805" marR="0" rtl="0" algn="l">
                        <a:lnSpc>
                          <a:spcPct val="57777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……..</a:t>
                      </a:r>
                      <a:endParaRPr/>
                    </a:p>
                  </a:txBody>
                  <a:tcPr marT="57775" marB="0" marR="0" marL="0">
                    <a:lnL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45425">
                <a:tc gridSpan="2"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0028,0010,Rows=256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0028,0011,Columns=256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0028,0030,Pixel Spacing=0.937500 0.937500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2973070" rtl="0" algn="l">
                        <a:lnSpc>
                          <a:spcPct val="972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0028,0100,Bits Allocated=16  0028,0101,Bits Stored=16  0028,0102,High Bit=15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0028,0103,Pixel Representation=1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…….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7FE0,0010,Pixel Data=131072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250" marB="0" marR="0" marL="0">
                    <a:lnT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/>
          <p:nvPr/>
        </p:nvSpPr>
        <p:spPr>
          <a:xfrm>
            <a:off x="6178550" y="0"/>
            <a:ext cx="6012180" cy="6858596"/>
          </a:xfrm>
          <a:custGeom>
            <a:rect b="b" l="l" r="r" t="t"/>
            <a:pathLst>
              <a:path extrusionOk="0" h="6846570" w="6012180">
                <a:moveTo>
                  <a:pt x="6012065" y="0"/>
                </a:moveTo>
                <a:lnTo>
                  <a:pt x="0" y="0"/>
                </a:lnTo>
                <a:lnTo>
                  <a:pt x="0" y="6845973"/>
                </a:lnTo>
                <a:lnTo>
                  <a:pt x="6012065" y="6845973"/>
                </a:lnTo>
                <a:lnTo>
                  <a:pt x="6012065" y="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6659473" y="597725"/>
            <a:ext cx="4524375" cy="5355590"/>
          </a:xfrm>
          <a:custGeom>
            <a:rect b="b" l="l" r="r" t="t"/>
            <a:pathLst>
              <a:path extrusionOk="0" h="5355590" w="4524375">
                <a:moveTo>
                  <a:pt x="4523879" y="0"/>
                </a:moveTo>
                <a:lnTo>
                  <a:pt x="0" y="0"/>
                </a:lnTo>
                <a:lnTo>
                  <a:pt x="0" y="5355310"/>
                </a:lnTo>
                <a:lnTo>
                  <a:pt x="4523879" y="5355310"/>
                </a:lnTo>
                <a:lnTo>
                  <a:pt x="45238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7035469" y="2792983"/>
            <a:ext cx="3495675" cy="702310"/>
          </a:xfrm>
          <a:custGeom>
            <a:rect b="b" l="l" r="r" t="t"/>
            <a:pathLst>
              <a:path extrusionOk="0" h="702310" w="3495675">
                <a:moveTo>
                  <a:pt x="3495166" y="0"/>
                </a:moveTo>
                <a:lnTo>
                  <a:pt x="0" y="0"/>
                </a:lnTo>
                <a:lnTo>
                  <a:pt x="0" y="701687"/>
                </a:lnTo>
                <a:lnTo>
                  <a:pt x="3495166" y="701687"/>
                </a:lnTo>
                <a:lnTo>
                  <a:pt x="3495166" y="0"/>
                </a:lnTo>
                <a:close/>
              </a:path>
            </a:pathLst>
          </a:custGeom>
          <a:solidFill>
            <a:srgbClr val="FEEE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2" name="Google Shape;352;p38"/>
          <p:cNvGraphicFramePr/>
          <p:nvPr/>
        </p:nvGraphicFramePr>
        <p:xfrm>
          <a:off x="6643101" y="597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{4E59A8A0-DF9D-4C65-8A93-465E39EF959D}</a:tableStyleId>
              </a:tblPr>
              <a:tblGrid>
                <a:gridCol w="4244975"/>
                <a:gridCol w="278775"/>
              </a:tblGrid>
              <a:tr h="3048125">
                <a:tc gridSpan="2">
                  <a:txBody>
                    <a:bodyPr/>
                    <a:lstStyle/>
                    <a:p>
                      <a:pPr indent="0" lvl="0" marL="90805" marR="2045335" rtl="0" algn="l">
                        <a:lnSpc>
                          <a:spcPct val="1111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0002,0000,File Meta Elements Group Len=148  0002,0001,File Meta Info Version=256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0002,0002,Media Storage SOP Class UID=1.2.840.10008.5.1.4.1.1.4.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1706879" rtl="0" algn="l">
                        <a:lnSpc>
                          <a:spcPct val="10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0002,0003,Media Storage SOP Inst UID=0.0.0.0.  0002,0010,Transfer Syntax UID=1.2.840.10008.1.2.1.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18333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1834514" rtl="0" algn="l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0008,0060,Modality=MR  0008,0070,Manufacturer=GE MEDICAL SYSTEMS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2325370" rtl="0" algn="l">
                        <a:lnSpc>
                          <a:spcPct val="111111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0008,0080,Institution Name=1852796513  0008,0081,City Name=1852796513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1744345" rtl="0" algn="l">
                        <a:lnSpc>
                          <a:spcPct val="122222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0008,0090,Referring Physician's Name=1852796513  0008,0092,?=1852796513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1777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0008,0201,?=-0500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15555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0008,1010,Station Name=1852796513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155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0008,1030,Study Description=anon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37777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54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           </a:t>
                      </a:r>
                      <a:r>
                        <a:rPr baseline="30000" lang="en-US" sz="3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Informação do paciente</a:t>
                      </a:r>
                      <a:endParaRPr baseline="30000" sz="3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90805" marR="0" rtl="0" algn="l">
                        <a:lnSpc>
                          <a:spcPct val="98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1256030" rtl="0" algn="l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0008,1080,Admitting Diagnosis Description=1852796513  0008,1090,Manufacturer's Model Name=GENESIS.SIGNA …..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8425" marB="0" marR="0" marL="0"/>
                </a:tc>
                <a:tc hMerge="1"/>
              </a:tr>
              <a:tr h="961750">
                <a:tc>
                  <a:txBody>
                    <a:bodyPr/>
                    <a:lstStyle/>
                    <a:p>
                      <a:pPr indent="0" lvl="0" marL="90805" marR="197612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0010,0010,Patient's Name=anon  0010,0020,Patient ID=anon  0010,0030,Patient Date of Birth=00000000  0010,0032,Patient Birth Time=000000  0010,0040,Patient Sex=O  0010,1010,Patient Age=000Y</a:t>
                      </a:r>
                      <a:endParaRPr/>
                    </a:p>
                    <a:p>
                      <a:pPr indent="0" lvl="0" marL="90805" marR="0" rtl="0" algn="l">
                        <a:lnSpc>
                          <a:spcPct val="57777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……..</a:t>
                      </a:r>
                      <a:endParaRPr/>
                    </a:p>
                  </a:txBody>
                  <a:tcPr marT="57775" marB="0" marR="0" marL="0">
                    <a:lnL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345425">
                <a:tc gridSpan="2"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0028,0010,Rows=256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0028,0011,Columns=256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0028,0030,Pixel Spacing=0.937500 0.937500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2973070" rtl="0" algn="l">
                        <a:lnSpc>
                          <a:spcPct val="972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0028,0100,Bits Allocated=16  0028,0101,Bits Stored=16  0028,0102,High Bit=15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0028,0103,Pixel Representation=1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…….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C0C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7FE0,0010,Pixel Data=131072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250" marB="0" marR="0" marL="0">
                    <a:lnT cap="flat" cmpd="sng" w="38100">
                      <a:solidFill>
                        <a:srgbClr val="FAA7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53" name="Google Shape;353;p38"/>
          <p:cNvSpPr txBox="1"/>
          <p:nvPr>
            <p:ph idx="11" type="ftr"/>
          </p:nvPr>
        </p:nvSpPr>
        <p:spPr>
          <a:xfrm>
            <a:off x="6566532" y="6395333"/>
            <a:ext cx="3187067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sp>
        <p:nvSpPr>
          <p:cNvPr id="354" name="Google Shape;354;p38"/>
          <p:cNvSpPr txBox="1"/>
          <p:nvPr/>
        </p:nvSpPr>
        <p:spPr>
          <a:xfrm>
            <a:off x="524935" y="357985"/>
            <a:ext cx="53139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Privacidade do paciente - HIPPA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207659" y="6251188"/>
            <a:ext cx="4704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 ciclo de vida dos dados de imagens médicas - Sonia Pujol, Ph.D.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Imagens de ressonância magnética funcional: aquisição e análise de dados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Ciências e tecnologia da saúde de Harvard-MIT (HST.583)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524935" y="2654956"/>
            <a:ext cx="5304790" cy="293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5080" rtl="0" algn="l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HIPAA (Lei de Portabilidade e Responsabilidade de Seguros de Saúde -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Insurance Portability and Accountability Act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de 1996 protege a privacidade e a segurança de determinadas informações de saúde.</a:t>
            </a:r>
            <a:endParaRPr/>
          </a:p>
          <a:p>
            <a:pPr indent="0" lvl="0" marL="12700" marR="5080" rtl="0" algn="l">
              <a:lnSpc>
                <a:spcPct val="995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995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http://www.hhs.gov/hipaa/index.html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/>
          <p:nvPr/>
        </p:nvSpPr>
        <p:spPr>
          <a:xfrm>
            <a:off x="6178550" y="0"/>
            <a:ext cx="6012180" cy="6858596"/>
          </a:xfrm>
          <a:custGeom>
            <a:rect b="b" l="l" r="r" t="t"/>
            <a:pathLst>
              <a:path extrusionOk="0" h="6846570" w="6012180">
                <a:moveTo>
                  <a:pt x="6012065" y="0"/>
                </a:moveTo>
                <a:lnTo>
                  <a:pt x="0" y="0"/>
                </a:lnTo>
                <a:lnTo>
                  <a:pt x="0" y="6845973"/>
                </a:lnTo>
                <a:lnTo>
                  <a:pt x="6012065" y="6845973"/>
                </a:lnTo>
                <a:lnTo>
                  <a:pt x="6012065" y="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59" y="150736"/>
            <a:ext cx="5824065" cy="598618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207659" y="6251188"/>
            <a:ext cx="43553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 ciclo de vida dos dados de imagens médicas - Sonia Pujol, Ph.D.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Imagens de ressonância magnética funcional: aquisição e análise de dados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Ciências e tecnologia da saúde de Harvard-MIT (HST.583)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6689559" y="597725"/>
            <a:ext cx="4493895" cy="53555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90805" marR="2015489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0002,0000,File Meta Elements Group Len=148  0002,0001,File Meta Info Version=256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0002,0002,Media Storage SOP Class UID=1.2.840.10008.5.1.4.1.1.4.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677035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0002,0003,Media Storage SOP Inst UID=0.0.0.0.  0002,0010,Transfer Syntax UID=1.2.840.10008.1.2.1.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8333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804035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0008,0060,Modality=MR  0008,0070,Manufacturer=GE MEDICAL SYSTEMS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2295525" rtl="0" algn="l">
              <a:lnSpc>
                <a:spcPct val="111111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0008,0080,Institution Name=1852796513  0008,0081,City Name=1852796513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714500" rtl="0" algn="l">
              <a:lnSpc>
                <a:spcPct val="122222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0008,0090,Referring Physician's Name=1852796513  0008,0092,?=1852796513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0008,0201,?=-0500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5555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0008,1010,Station Name=1852796513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0008,1030,Study Description=anon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625600" rtl="0" algn="l">
              <a:lnSpc>
                <a:spcPct val="995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0008,103E,Series Description=anon  0008,1040,Institutional Dept. Name=1852796513  0008,1050,Performing Physician's Name=1852796513  0008,1060,Name Phys(s) Read Study=1852796513  0008,1070,Operator's Name=anon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22555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0008,1080,Admitting Diagnosis Description=1852796513  0008,1090,Manufacturer's Model Name=GENESIS.SIGNA …..  0010,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5555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0010,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0010,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0010,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0010,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0010,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7FE0,0010,Pixel Data=131072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6659967" y="4620045"/>
            <a:ext cx="4347210" cy="1106805"/>
          </a:xfrm>
          <a:prstGeom prst="rect">
            <a:avLst/>
          </a:prstGeom>
          <a:solidFill>
            <a:srgbClr val="FFFFFF"/>
          </a:solidFill>
          <a:ln cap="flat" cmpd="sng" w="32750">
            <a:solidFill>
              <a:srgbClr val="FAA7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0028,0010,Rows=256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0028,0011,Columns=256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0028,0030,Pixel Spacing=0.937500 0.937500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0" marR="2766060" rtl="0" algn="l">
              <a:lnSpc>
                <a:spcPct val="972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0028,0100,Bits Allocated=16  0028,0101,Bits Stored=16  0028,0102,High Bit=15</a:t>
            </a:r>
            <a:endParaRPr/>
          </a:p>
          <a:p>
            <a:pPr indent="0" lvl="0" marL="12065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0028,0103,Pixel Representation=1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0" marR="0" rtl="0" algn="l">
              <a:lnSpc>
                <a:spcPct val="92222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…….</a:t>
            </a:r>
            <a:endParaRPr/>
          </a:p>
        </p:txBody>
      </p:sp>
      <p:sp>
        <p:nvSpPr>
          <p:cNvPr id="366" name="Google Shape;366;p39"/>
          <p:cNvSpPr txBox="1"/>
          <p:nvPr/>
        </p:nvSpPr>
        <p:spPr>
          <a:xfrm>
            <a:off x="7135698" y="3769804"/>
            <a:ext cx="3495675" cy="538609"/>
          </a:xfrm>
          <a:prstGeom prst="rect">
            <a:avLst/>
          </a:prstGeom>
          <a:solidFill>
            <a:srgbClr val="FEEEE1"/>
          </a:solidFill>
          <a:ln>
            <a:noFill/>
          </a:ln>
        </p:spPr>
        <p:txBody>
          <a:bodyPr anchorCtr="0" anchor="t" bIns="0" lIns="0" spcFirstLastPara="1" rIns="0" wrap="square" tIns="167625">
            <a:spAutoFit/>
          </a:bodyPr>
          <a:lstStyle/>
          <a:p>
            <a:pPr indent="0" lvl="0" marL="617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7135698" y="3808275"/>
            <a:ext cx="34956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Informação da imagem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9"/>
          <p:cNvSpPr txBox="1"/>
          <p:nvPr>
            <p:ph idx="11" type="ftr"/>
          </p:nvPr>
        </p:nvSpPr>
        <p:spPr>
          <a:xfrm>
            <a:off x="6566532" y="6395333"/>
            <a:ext cx="3187067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518" l="607" r="607" t="519"/>
          <a:stretch/>
        </p:blipFill>
        <p:spPr>
          <a:xfrm>
            <a:off x="0" y="-1662"/>
            <a:ext cx="3830320" cy="685966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5011976" y="679163"/>
            <a:ext cx="5998368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Objetivo</a:t>
            </a:r>
            <a:endParaRPr sz="5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963160" y="1970826"/>
            <a:ext cx="581890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Este tutorial fornece uma introdução básica ao padrão DICOM e mostra como visualizar imagens DICOM no 3D Slicer versão 5.6.2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3285" y="4524375"/>
            <a:ext cx="40957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/>
          <p:nvPr/>
        </p:nvSpPr>
        <p:spPr>
          <a:xfrm>
            <a:off x="6178550" y="0"/>
            <a:ext cx="6012180" cy="6858596"/>
          </a:xfrm>
          <a:custGeom>
            <a:rect b="b" l="l" r="r" t="t"/>
            <a:pathLst>
              <a:path extrusionOk="0" h="6846570" w="6012180">
                <a:moveTo>
                  <a:pt x="6012065" y="0"/>
                </a:moveTo>
                <a:lnTo>
                  <a:pt x="0" y="0"/>
                </a:lnTo>
                <a:lnTo>
                  <a:pt x="0" y="6845973"/>
                </a:lnTo>
                <a:lnTo>
                  <a:pt x="6012065" y="6845973"/>
                </a:lnTo>
                <a:lnTo>
                  <a:pt x="6012065" y="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59" y="150736"/>
            <a:ext cx="5824065" cy="598618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 txBox="1"/>
          <p:nvPr/>
        </p:nvSpPr>
        <p:spPr>
          <a:xfrm>
            <a:off x="207660" y="6251188"/>
            <a:ext cx="45436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 ciclo de vida dos dados de imagens médicas - Sonia Pujol, Ph.D.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Imagens de ressonância magnética funcional: aquisição e análise de dados </a:t>
            </a:r>
            <a:endParaRPr/>
          </a:p>
          <a:p>
            <a:pPr indent="0" lvl="0" marL="12700" marR="0" rtl="0" algn="l">
              <a:lnSpc>
                <a:spcPct val="10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Ciências e tecnologia da saúde de Harvard-MIT (HST.583)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6659968" y="597725"/>
            <a:ext cx="4493895" cy="53555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90805" marR="2015489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0002,0000,File Meta Elements Group Len=148  0002,0001,File Meta Info Version=256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0002,0002,Media Storage SOP Class UID=1.2.840.10008.5.1.4.1.1.4.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677035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0002,0003,Media Storage SOP Inst UID=0.0.0.0.  0002,0010,Transfer Syntax UID=1.2.840.10008.1.2.1.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8333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804035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0008,0060,Modality=MR  0008,0070,Manufacturer=GE MEDICAL SYSTEMS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2295525" rtl="0" algn="l">
              <a:lnSpc>
                <a:spcPct val="111111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0008,0080,Institution Name=1852796513  0008,0081,City Name=1852796513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714500" rtl="0" algn="l">
              <a:lnSpc>
                <a:spcPct val="122222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0008,0090,Referring Physician's Name=1852796513  0008,0092,?=1852796513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0008,0201,?=-0500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5555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0008,1010,Station Name=1852796513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0008,1030,Study Description=anon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625600" rtl="0" algn="l">
              <a:lnSpc>
                <a:spcPct val="995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0008,103E,Series Description=anon  0008,1040,Institutional Dept. Name=1852796513  0008,1050,Performing Physician's Name=1852796513  0008,1060,Name Phys(s) Read Study=1852796513  0008,1070,Operator's Name=anon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1225550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0008,1080,Admitting Diagnosis Description=1852796513  0008,1090,Manufacturer's Model Name=GENESIS.SIGNA …..  0010,0010,Patient's Name=anon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2225040" rtl="0" algn="l">
              <a:lnSpc>
                <a:spcPct val="995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0010,0020,Patient ID=anon  0010,0030,Patient Date of Birth=00000000  0010,0032,Patient Birth Time=000000  0010,0040,Patient Sex=O  0010,1010,Patient Age=000Y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3279775" rtl="0" algn="l">
              <a:lnSpc>
                <a:spcPct val="111111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……..  0028,0010,Rows=256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5555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0028,0103,Pixel Representation=1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…….</a:t>
            </a:r>
            <a:endParaRPr/>
          </a:p>
        </p:txBody>
      </p:sp>
      <p:sp>
        <p:nvSpPr>
          <p:cNvPr id="377" name="Google Shape;377;p40"/>
          <p:cNvSpPr txBox="1"/>
          <p:nvPr/>
        </p:nvSpPr>
        <p:spPr>
          <a:xfrm>
            <a:off x="7123176" y="4838890"/>
            <a:ext cx="3495675" cy="538609"/>
          </a:xfrm>
          <a:prstGeom prst="rect">
            <a:avLst/>
          </a:prstGeom>
          <a:solidFill>
            <a:srgbClr val="FEEEE1"/>
          </a:solidFill>
          <a:ln>
            <a:noFill/>
          </a:ln>
        </p:spPr>
        <p:txBody>
          <a:bodyPr anchorCtr="0" anchor="t" bIns="0" lIns="0" spcFirstLastPara="1" rIns="0" wrap="square" tIns="167625">
            <a:spAutoFit/>
          </a:bodyPr>
          <a:lstStyle/>
          <a:p>
            <a:pPr indent="0" lvl="0" marL="1153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0"/>
          <p:cNvSpPr txBox="1"/>
          <p:nvPr>
            <p:ph idx="11" type="ftr"/>
          </p:nvPr>
        </p:nvSpPr>
        <p:spPr>
          <a:xfrm>
            <a:off x="6566532" y="6395333"/>
            <a:ext cx="3187067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sp>
        <p:nvSpPr>
          <p:cNvPr id="379" name="Google Shape;379;p40"/>
          <p:cNvSpPr txBox="1"/>
          <p:nvPr/>
        </p:nvSpPr>
        <p:spPr>
          <a:xfrm>
            <a:off x="6659966" y="5702465"/>
            <a:ext cx="4347210" cy="250825"/>
          </a:xfrm>
          <a:prstGeom prst="rect">
            <a:avLst/>
          </a:prstGeom>
          <a:solidFill>
            <a:srgbClr val="FFFFFF"/>
          </a:solidFill>
          <a:ln cap="flat" cmpd="sng" w="32750">
            <a:solidFill>
              <a:srgbClr val="FAA7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7FE0,0010,Pixel Data=131072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7159077" y="4908139"/>
            <a:ext cx="34956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Informação de píxel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38" y="378229"/>
            <a:ext cx="3961014" cy="638001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1"/>
          <p:cNvSpPr txBox="1"/>
          <p:nvPr/>
        </p:nvSpPr>
        <p:spPr>
          <a:xfrm>
            <a:off x="11328855" y="6434773"/>
            <a:ext cx="18034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4287192" y="398298"/>
            <a:ext cx="7651270" cy="5234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Imagens DICOM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produzidas por equipamentos de imagem: corte único de raio-X, volume de DICOM CT ou DICOM MR, objeto DICOM multiquadro (por exemplo, experimento fMRI, difusão MRI, DCE).</a:t>
            </a:r>
            <a:endParaRPr/>
          </a:p>
          <a:p>
            <a:pPr indent="-2794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Objeto de Segmentação DICOM (SEG)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vóxeis rotulados em regiões de interesse (ROIs).</a:t>
            </a:r>
            <a:endParaRPr/>
          </a:p>
          <a:p>
            <a:pPr indent="-2794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 Estruturado DICOM (SR)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informações clínicas (por exemplo, diagnóstico, patologia, cirurgia etc.), medições computadas a partir de ROIs segmentados.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1"/>
          <p:cNvSpPr/>
          <p:nvPr/>
        </p:nvSpPr>
        <p:spPr>
          <a:xfrm>
            <a:off x="316048" y="445860"/>
            <a:ext cx="3934824" cy="6244754"/>
          </a:xfrm>
          <a:prstGeom prst="rect">
            <a:avLst/>
          </a:prstGeom>
          <a:solidFill>
            <a:srgbClr val="6C6C6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Exemplos de instâncias DICOM padrão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1"/>
          <p:cNvSpPr txBox="1"/>
          <p:nvPr>
            <p:ph idx="11" type="ftr"/>
          </p:nvPr>
        </p:nvSpPr>
        <p:spPr>
          <a:xfrm>
            <a:off x="5619825" y="6352387"/>
            <a:ext cx="3680494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/>
        </p:nvSpPr>
        <p:spPr>
          <a:xfrm>
            <a:off x="6767845" y="244891"/>
            <a:ext cx="4216199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Exemplos de instâncias padrão DICOM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6989641" y="3873100"/>
            <a:ext cx="4047610" cy="744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Glândula da próstata, zona periférica, lesão, valor normal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6969727" y="5404255"/>
            <a:ext cx="4325801" cy="7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Volumes da glândula prostática, zona periférica, lesão, valor normal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6888078" y="1414983"/>
            <a:ext cx="3975735" cy="4167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028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Imagens DICOM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2"/>
          <p:cNvSpPr txBox="1"/>
          <p:nvPr/>
        </p:nvSpPr>
        <p:spPr>
          <a:xfrm>
            <a:off x="6910900" y="4912965"/>
            <a:ext cx="3952875" cy="41421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 txBox="1"/>
          <p:nvPr/>
        </p:nvSpPr>
        <p:spPr>
          <a:xfrm>
            <a:off x="6910900" y="3033363"/>
            <a:ext cx="3952875" cy="783548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Objeto de segmentação DICOM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>
            <a:off x="6978692" y="1859329"/>
            <a:ext cx="4047610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Imagens de RM da próstata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42"/>
          <p:cNvPicPr preferRelativeResize="0"/>
          <p:nvPr/>
        </p:nvPicPr>
        <p:blipFill rotWithShape="1">
          <a:blip r:embed="rId3">
            <a:alphaModFix/>
          </a:blip>
          <a:srcRect b="10353" l="13325" r="46463" t="26258"/>
          <a:stretch/>
        </p:blipFill>
        <p:spPr>
          <a:xfrm>
            <a:off x="525293" y="608180"/>
            <a:ext cx="5874192" cy="520845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2"/>
          <p:cNvSpPr txBox="1"/>
          <p:nvPr>
            <p:ph idx="11" type="ftr"/>
          </p:nvPr>
        </p:nvSpPr>
        <p:spPr>
          <a:xfrm>
            <a:off x="4114800" y="6442066"/>
            <a:ext cx="3063710" cy="233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38" y="378229"/>
            <a:ext cx="3961014" cy="638001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3"/>
          <p:cNvSpPr txBox="1"/>
          <p:nvPr/>
        </p:nvSpPr>
        <p:spPr>
          <a:xfrm>
            <a:off x="11328855" y="6434773"/>
            <a:ext cx="180340" cy="197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4287192" y="398298"/>
            <a:ext cx="7651270" cy="54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DICOM oferece suporte a objetos e anotações de segmentação.</a:t>
            </a:r>
            <a:endParaRPr/>
          </a:p>
          <a:p>
            <a:pPr indent="-2540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relatórios estruturados do DICOM permitem o rastreamento da origem.</a:t>
            </a:r>
            <a:endParaRPr/>
          </a:p>
          <a:p>
            <a:pPr indent="-2540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dados derivados do DICOM podem ser armazenados em um servidor DICOM ou em outro arquivo (por exemplo, TCIA) com permissão e em conformidade com os princípios FAIR.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3"/>
          <p:cNvSpPr/>
          <p:nvPr/>
        </p:nvSpPr>
        <p:spPr>
          <a:xfrm>
            <a:off x="316048" y="445860"/>
            <a:ext cx="3934824" cy="6244754"/>
          </a:xfrm>
          <a:prstGeom prst="rect">
            <a:avLst/>
          </a:prstGeom>
          <a:solidFill>
            <a:srgbClr val="6C6C6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Terminologia DICOM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3"/>
          <p:cNvSpPr txBox="1"/>
          <p:nvPr>
            <p:ph idx="11" type="ftr"/>
          </p:nvPr>
        </p:nvSpPr>
        <p:spPr>
          <a:xfrm>
            <a:off x="4974800" y="6442066"/>
            <a:ext cx="3102400" cy="248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/>
        </p:nvSpPr>
        <p:spPr>
          <a:xfrm>
            <a:off x="5215865" y="341052"/>
            <a:ext cx="651893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DICOM para Estudos de Inteligência Artificial</a:t>
            </a:r>
            <a:endParaRPr i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5215865" y="1921252"/>
            <a:ext cx="6518933" cy="3916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DICOM define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regras de sintaxe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vocabulários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permitem a fácil extração de conhecimento dos dados.</a:t>
            </a:r>
            <a:endParaRPr/>
          </a:p>
          <a:p>
            <a:pPr indent="-2794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estrutura DICOM para gerenciamento de dados de imagens médicas permite a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automatização da formação de coortes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maximiza a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interoperabilidade dos dados para estudos de IA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4"/>
          <p:cNvSpPr txBox="1"/>
          <p:nvPr/>
        </p:nvSpPr>
        <p:spPr>
          <a:xfrm>
            <a:off x="1463470" y="5940336"/>
            <a:ext cx="1731010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Anas et al. MICCAI 2017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421" y="2613190"/>
            <a:ext cx="1512381" cy="318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21" y="394975"/>
            <a:ext cx="4131615" cy="191538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 txBox="1"/>
          <p:nvPr>
            <p:ph idx="11" type="ftr"/>
          </p:nvPr>
        </p:nvSpPr>
        <p:spPr>
          <a:xfrm>
            <a:off x="4974799" y="6442065"/>
            <a:ext cx="3290659" cy="2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45"/>
          <p:cNvGrpSpPr/>
          <p:nvPr/>
        </p:nvGrpSpPr>
        <p:grpSpPr>
          <a:xfrm>
            <a:off x="523873" y="2633345"/>
            <a:ext cx="11144250" cy="1591310"/>
            <a:chOff x="644124" y="2358190"/>
            <a:chExt cx="11144250" cy="1591310"/>
          </a:xfrm>
        </p:grpSpPr>
        <p:grpSp>
          <p:nvGrpSpPr>
            <p:cNvPr id="427" name="Google Shape;427;p45"/>
            <p:cNvGrpSpPr/>
            <p:nvPr/>
          </p:nvGrpSpPr>
          <p:grpSpPr>
            <a:xfrm>
              <a:off x="644124" y="2358190"/>
              <a:ext cx="11144250" cy="1591310"/>
              <a:chOff x="644124" y="2358190"/>
              <a:chExt cx="11144250" cy="1591310"/>
            </a:xfrm>
          </p:grpSpPr>
          <p:sp>
            <p:nvSpPr>
              <p:cNvPr id="428" name="Google Shape;428;p45"/>
              <p:cNvSpPr/>
              <p:nvPr/>
            </p:nvSpPr>
            <p:spPr>
              <a:xfrm>
                <a:off x="644124" y="2358190"/>
                <a:ext cx="11144250" cy="1591310"/>
              </a:xfrm>
              <a:custGeom>
                <a:rect b="b" l="l" r="r" t="t"/>
                <a:pathLst>
                  <a:path extrusionOk="0" h="1591310" w="11144250">
                    <a:moveTo>
                      <a:pt x="10984572" y="0"/>
                    </a:moveTo>
                    <a:lnTo>
                      <a:pt x="159118" y="0"/>
                    </a:lnTo>
                    <a:lnTo>
                      <a:pt x="108822" y="8112"/>
                    </a:lnTo>
                    <a:lnTo>
                      <a:pt x="65142" y="30702"/>
                    </a:lnTo>
                    <a:lnTo>
                      <a:pt x="30699" y="65148"/>
                    </a:lnTo>
                    <a:lnTo>
                      <a:pt x="8111" y="108827"/>
                    </a:lnTo>
                    <a:lnTo>
                      <a:pt x="0" y="159118"/>
                    </a:lnTo>
                    <a:lnTo>
                      <a:pt x="0" y="1432039"/>
                    </a:lnTo>
                    <a:lnTo>
                      <a:pt x="8111" y="1482330"/>
                    </a:lnTo>
                    <a:lnTo>
                      <a:pt x="30699" y="1526009"/>
                    </a:lnTo>
                    <a:lnTo>
                      <a:pt x="65142" y="1560454"/>
                    </a:lnTo>
                    <a:lnTo>
                      <a:pt x="108822" y="1583044"/>
                    </a:lnTo>
                    <a:lnTo>
                      <a:pt x="159118" y="1591157"/>
                    </a:lnTo>
                    <a:lnTo>
                      <a:pt x="10984572" y="1591157"/>
                    </a:lnTo>
                    <a:lnTo>
                      <a:pt x="11034862" y="1583044"/>
                    </a:lnTo>
                    <a:lnTo>
                      <a:pt x="11078538" y="1560454"/>
                    </a:lnTo>
                    <a:lnTo>
                      <a:pt x="11112980" y="1526009"/>
                    </a:lnTo>
                    <a:lnTo>
                      <a:pt x="11135567" y="1482330"/>
                    </a:lnTo>
                    <a:lnTo>
                      <a:pt x="11143678" y="1432039"/>
                    </a:lnTo>
                    <a:lnTo>
                      <a:pt x="11143678" y="159118"/>
                    </a:lnTo>
                    <a:lnTo>
                      <a:pt x="11135567" y="108827"/>
                    </a:lnTo>
                    <a:lnTo>
                      <a:pt x="11112980" y="65148"/>
                    </a:lnTo>
                    <a:lnTo>
                      <a:pt x="11078538" y="30702"/>
                    </a:lnTo>
                    <a:lnTo>
                      <a:pt x="11034862" y="8112"/>
                    </a:lnTo>
                    <a:lnTo>
                      <a:pt x="10984572" y="0"/>
                    </a:lnTo>
                    <a:close/>
                  </a:path>
                </a:pathLst>
              </a:custGeom>
              <a:solidFill>
                <a:srgbClr val="D9E0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45"/>
              <p:cNvSpPr/>
              <p:nvPr/>
            </p:nvSpPr>
            <p:spPr>
              <a:xfrm>
                <a:off x="1125448" y="2637523"/>
                <a:ext cx="875665" cy="875665"/>
              </a:xfrm>
              <a:custGeom>
                <a:rect b="b" l="l" r="r" t="t"/>
                <a:pathLst>
                  <a:path extrusionOk="0" h="875664" w="875664">
                    <a:moveTo>
                      <a:pt x="875131" y="0"/>
                    </a:moveTo>
                    <a:lnTo>
                      <a:pt x="0" y="0"/>
                    </a:lnTo>
                    <a:lnTo>
                      <a:pt x="0" y="875131"/>
                    </a:lnTo>
                    <a:lnTo>
                      <a:pt x="875131" y="875131"/>
                    </a:lnTo>
                    <a:lnTo>
                      <a:pt x="875131" y="0"/>
                    </a:lnTo>
                    <a:close/>
                  </a:path>
                </a:pathLst>
              </a:custGeom>
              <a:solidFill>
                <a:srgbClr val="6095C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30" name="Google Shape;430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6305" y="2564688"/>
              <a:ext cx="1895075" cy="1082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45"/>
            <p:cNvSpPr txBox="1"/>
            <p:nvPr/>
          </p:nvSpPr>
          <p:spPr>
            <a:xfrm>
              <a:off x="2924714" y="2798226"/>
              <a:ext cx="6676486" cy="505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Parte 2: DICOM e Slicer</a:t>
              </a:r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45"/>
          <p:cNvSpPr txBox="1"/>
          <p:nvPr>
            <p:ph idx="11" type="ftr"/>
          </p:nvPr>
        </p:nvSpPr>
        <p:spPr>
          <a:xfrm>
            <a:off x="4974799" y="6442066"/>
            <a:ext cx="3093435" cy="2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38" y="378229"/>
            <a:ext cx="3961014" cy="638001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/>
          <p:nvPr/>
        </p:nvSpPr>
        <p:spPr>
          <a:xfrm>
            <a:off x="11328855" y="6434773"/>
            <a:ext cx="180340" cy="197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6"/>
          <p:cNvSpPr txBox="1"/>
          <p:nvPr/>
        </p:nvSpPr>
        <p:spPr>
          <a:xfrm>
            <a:off x="4287192" y="398298"/>
            <a:ext cx="7651270" cy="5234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 DICOM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Slicer fornece a infraestrutura para armazenar, carregar e exportar dados DICOM</a:t>
            </a:r>
            <a:endParaRPr/>
          </a:p>
          <a:p>
            <a:pPr indent="-2794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Slicer suporta os dados DICOM: CT, MRI, PET, Raio X e Ultrassom</a:t>
            </a:r>
            <a:endParaRPr/>
          </a:p>
          <a:p>
            <a:pPr indent="-2794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508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Extensões dedicadas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Slicer podem ser adicionadas ao Slicer para importar instâncias DICOM adicionais (por exemplo, Dose RT DICOM, Objeto de Segmentação DICOM, MRI Ponderada por Difusão etc.) </a:t>
            </a:r>
            <a:endParaRPr/>
          </a:p>
        </p:txBody>
      </p:sp>
      <p:sp>
        <p:nvSpPr>
          <p:cNvPr id="440" name="Google Shape;440;p46"/>
          <p:cNvSpPr/>
          <p:nvPr/>
        </p:nvSpPr>
        <p:spPr>
          <a:xfrm>
            <a:off x="316048" y="445860"/>
            <a:ext cx="3934824" cy="6244754"/>
          </a:xfrm>
          <a:prstGeom prst="rect">
            <a:avLst/>
          </a:prstGeom>
          <a:solidFill>
            <a:srgbClr val="6C6C6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Módulo DICOM de Slicer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6"/>
          <p:cNvSpPr txBox="1"/>
          <p:nvPr>
            <p:ph idx="11" type="ftr"/>
          </p:nvPr>
        </p:nvSpPr>
        <p:spPr>
          <a:xfrm>
            <a:off x="4974800" y="6442066"/>
            <a:ext cx="2896212" cy="197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/>
        </p:nvSpPr>
        <p:spPr>
          <a:xfrm>
            <a:off x="8933671" y="2828834"/>
            <a:ext cx="3048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 DICOM do Slicer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7"/>
          <p:cNvSpPr txBox="1"/>
          <p:nvPr>
            <p:ph idx="11" type="ftr"/>
          </p:nvPr>
        </p:nvSpPr>
        <p:spPr>
          <a:xfrm>
            <a:off x="4974800" y="6442066"/>
            <a:ext cx="2923106" cy="209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pic>
        <p:nvPicPr>
          <p:cNvPr id="448" name="Google Shape;4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5" y="1369200"/>
            <a:ext cx="8628875" cy="460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21271"/>
            <a:ext cx="12192002" cy="6512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48"/>
          <p:cNvGrpSpPr/>
          <p:nvPr/>
        </p:nvGrpSpPr>
        <p:grpSpPr>
          <a:xfrm>
            <a:off x="5135706" y="862539"/>
            <a:ext cx="7011164" cy="5003812"/>
            <a:chOff x="4426407" y="333819"/>
            <a:chExt cx="7156450" cy="6282055"/>
          </a:xfrm>
        </p:grpSpPr>
        <p:sp>
          <p:nvSpPr>
            <p:cNvPr id="456" name="Google Shape;456;p48"/>
            <p:cNvSpPr/>
            <p:nvPr/>
          </p:nvSpPr>
          <p:spPr>
            <a:xfrm>
              <a:off x="4426407" y="333819"/>
              <a:ext cx="7156450" cy="6282055"/>
            </a:xfrm>
            <a:custGeom>
              <a:rect b="b" l="l" r="r" t="t"/>
              <a:pathLst>
                <a:path extrusionOk="0" h="6282055" w="7156450">
                  <a:moveTo>
                    <a:pt x="7155992" y="0"/>
                  </a:moveTo>
                  <a:lnTo>
                    <a:pt x="0" y="0"/>
                  </a:lnTo>
                  <a:lnTo>
                    <a:pt x="0" y="6282004"/>
                  </a:lnTo>
                  <a:lnTo>
                    <a:pt x="7155992" y="6282004"/>
                  </a:lnTo>
                  <a:lnTo>
                    <a:pt x="7155992" y="0"/>
                  </a:lnTo>
                  <a:close/>
                </a:path>
              </a:pathLst>
            </a:custGeom>
            <a:solidFill>
              <a:srgbClr val="B7B5B3">
                <a:alpha val="30588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4426407" y="333828"/>
              <a:ext cx="7152640" cy="6278880"/>
            </a:xfrm>
            <a:custGeom>
              <a:rect b="b" l="l" r="r" t="t"/>
              <a:pathLst>
                <a:path extrusionOk="0" h="6278880" w="7152640">
                  <a:moveTo>
                    <a:pt x="0" y="0"/>
                  </a:moveTo>
                  <a:lnTo>
                    <a:pt x="7152342" y="0"/>
                  </a:lnTo>
                  <a:lnTo>
                    <a:pt x="7152342" y="6278795"/>
                  </a:lnTo>
                  <a:lnTo>
                    <a:pt x="0" y="6278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5B3">
                <a:alpha val="30588"/>
              </a:srgbClr>
            </a:solidFill>
            <a:ln cap="flat" cmpd="sng" w="285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48"/>
          <p:cNvSpPr txBox="1"/>
          <p:nvPr/>
        </p:nvSpPr>
        <p:spPr>
          <a:xfrm>
            <a:off x="7475621" y="3630111"/>
            <a:ext cx="3384884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47955" marR="0" rtl="0" algn="l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 de dados DICOM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p48"/>
          <p:cNvGrpSpPr/>
          <p:nvPr/>
        </p:nvGrpSpPr>
        <p:grpSpPr>
          <a:xfrm>
            <a:off x="-7226" y="978977"/>
            <a:ext cx="4885118" cy="866076"/>
            <a:chOff x="609599" y="934885"/>
            <a:chExt cx="3745865" cy="629505"/>
          </a:xfrm>
        </p:grpSpPr>
        <p:sp>
          <p:nvSpPr>
            <p:cNvPr id="460" name="Google Shape;460;p48"/>
            <p:cNvSpPr/>
            <p:nvPr/>
          </p:nvSpPr>
          <p:spPr>
            <a:xfrm>
              <a:off x="609599" y="934885"/>
              <a:ext cx="3745865" cy="608330"/>
            </a:xfrm>
            <a:custGeom>
              <a:rect b="b" l="l" r="r" t="t"/>
              <a:pathLst>
                <a:path extrusionOk="0" h="608330" w="3745865">
                  <a:moveTo>
                    <a:pt x="3745585" y="0"/>
                  </a:moveTo>
                  <a:lnTo>
                    <a:pt x="0" y="0"/>
                  </a:lnTo>
                  <a:lnTo>
                    <a:pt x="0" y="607860"/>
                  </a:lnTo>
                  <a:lnTo>
                    <a:pt x="3745585" y="607860"/>
                  </a:lnTo>
                  <a:lnTo>
                    <a:pt x="3745585" y="0"/>
                  </a:lnTo>
                  <a:close/>
                </a:path>
              </a:pathLst>
            </a:custGeom>
            <a:solidFill>
              <a:srgbClr val="B7B5B3">
                <a:alpha val="30588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609599" y="956695"/>
              <a:ext cx="3743960" cy="607695"/>
            </a:xfrm>
            <a:custGeom>
              <a:rect b="b" l="l" r="r" t="t"/>
              <a:pathLst>
                <a:path extrusionOk="0" h="607694" w="3743960">
                  <a:moveTo>
                    <a:pt x="0" y="0"/>
                  </a:moveTo>
                  <a:lnTo>
                    <a:pt x="3743671" y="0"/>
                  </a:lnTo>
                  <a:lnTo>
                    <a:pt x="3743671" y="607551"/>
                  </a:lnTo>
                  <a:lnTo>
                    <a:pt x="0" y="607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5B3">
                <a:alpha val="30588"/>
              </a:srgbClr>
            </a:solidFill>
            <a:ln cap="flat" cmpd="sng" w="285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48"/>
          <p:cNvGrpSpPr/>
          <p:nvPr/>
        </p:nvGrpSpPr>
        <p:grpSpPr>
          <a:xfrm>
            <a:off x="0" y="5342057"/>
            <a:ext cx="4888646" cy="755375"/>
            <a:chOff x="616774" y="6000103"/>
            <a:chExt cx="3751282" cy="616018"/>
          </a:xfrm>
        </p:grpSpPr>
        <p:sp>
          <p:nvSpPr>
            <p:cNvPr id="463" name="Google Shape;463;p48"/>
            <p:cNvSpPr/>
            <p:nvPr/>
          </p:nvSpPr>
          <p:spPr>
            <a:xfrm>
              <a:off x="622191" y="6337356"/>
              <a:ext cx="3745865" cy="278765"/>
            </a:xfrm>
            <a:custGeom>
              <a:rect b="b" l="l" r="r" t="t"/>
              <a:pathLst>
                <a:path extrusionOk="0" h="278765" w="3745865">
                  <a:moveTo>
                    <a:pt x="0" y="0"/>
                  </a:moveTo>
                  <a:lnTo>
                    <a:pt x="3745427" y="0"/>
                  </a:lnTo>
                  <a:lnTo>
                    <a:pt x="3745427" y="278328"/>
                  </a:lnTo>
                  <a:lnTo>
                    <a:pt x="0" y="278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5B3">
                <a:alpha val="30588"/>
              </a:srgbClr>
            </a:solidFill>
            <a:ln cap="flat" cmpd="sng" w="285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616775" y="6000103"/>
              <a:ext cx="3747770" cy="278765"/>
            </a:xfrm>
            <a:custGeom>
              <a:rect b="b" l="l" r="r" t="t"/>
              <a:pathLst>
                <a:path extrusionOk="0" h="278764" w="3747770">
                  <a:moveTo>
                    <a:pt x="3747338" y="0"/>
                  </a:moveTo>
                  <a:lnTo>
                    <a:pt x="0" y="0"/>
                  </a:lnTo>
                  <a:lnTo>
                    <a:pt x="0" y="278472"/>
                  </a:lnTo>
                  <a:lnTo>
                    <a:pt x="3747338" y="278472"/>
                  </a:lnTo>
                  <a:lnTo>
                    <a:pt x="3747338" y="0"/>
                  </a:lnTo>
                  <a:close/>
                </a:path>
              </a:pathLst>
            </a:custGeom>
            <a:solidFill>
              <a:srgbClr val="B7B5B3">
                <a:alpha val="30588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616774" y="6000106"/>
              <a:ext cx="3745865" cy="278765"/>
            </a:xfrm>
            <a:custGeom>
              <a:rect b="b" l="l" r="r" t="t"/>
              <a:pathLst>
                <a:path extrusionOk="0" h="278764" w="3745865">
                  <a:moveTo>
                    <a:pt x="0" y="0"/>
                  </a:moveTo>
                  <a:lnTo>
                    <a:pt x="3745427" y="0"/>
                  </a:lnTo>
                  <a:lnTo>
                    <a:pt x="3745427" y="278328"/>
                  </a:lnTo>
                  <a:lnTo>
                    <a:pt x="0" y="2783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48"/>
          <p:cNvGrpSpPr/>
          <p:nvPr/>
        </p:nvGrpSpPr>
        <p:grpSpPr>
          <a:xfrm>
            <a:off x="10689" y="2065427"/>
            <a:ext cx="4861544" cy="3053015"/>
            <a:chOff x="623879" y="1628281"/>
            <a:chExt cx="3729680" cy="4313336"/>
          </a:xfrm>
        </p:grpSpPr>
        <p:sp>
          <p:nvSpPr>
            <p:cNvPr id="467" name="Google Shape;467;p48"/>
            <p:cNvSpPr/>
            <p:nvPr/>
          </p:nvSpPr>
          <p:spPr>
            <a:xfrm>
              <a:off x="623879" y="1628281"/>
              <a:ext cx="3729680" cy="4313336"/>
            </a:xfrm>
            <a:prstGeom prst="rect">
              <a:avLst/>
            </a:prstGeom>
            <a:solidFill>
              <a:srgbClr val="7C7B79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48"/>
            <p:cNvSpPr txBox="1"/>
            <p:nvPr/>
          </p:nvSpPr>
          <p:spPr>
            <a:xfrm>
              <a:off x="973378" y="2918150"/>
              <a:ext cx="3019374" cy="1213902"/>
            </a:xfrm>
            <a:prstGeom prst="rect">
              <a:avLst/>
            </a:prstGeom>
            <a:solidFill>
              <a:srgbClr val="7C7B79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47955" marR="0" rtl="0" algn="ctr">
                <a:lnSpc>
                  <a:spcPct val="1188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Dados DICOM carregados no Slicer</a:t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9" name="Google Shape;469;p48"/>
          <p:cNvSpPr txBox="1"/>
          <p:nvPr>
            <p:ph idx="11" type="ftr"/>
          </p:nvPr>
        </p:nvSpPr>
        <p:spPr>
          <a:xfrm>
            <a:off x="4285129" y="6554017"/>
            <a:ext cx="3397425" cy="258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24"/>
            <a:ext cx="12192002" cy="6477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49"/>
          <p:cNvGrpSpPr/>
          <p:nvPr/>
        </p:nvGrpSpPr>
        <p:grpSpPr>
          <a:xfrm>
            <a:off x="0" y="987683"/>
            <a:ext cx="4995746" cy="966623"/>
            <a:chOff x="609599" y="934885"/>
            <a:chExt cx="3745865" cy="629505"/>
          </a:xfrm>
        </p:grpSpPr>
        <p:sp>
          <p:nvSpPr>
            <p:cNvPr id="476" name="Google Shape;476;p49"/>
            <p:cNvSpPr/>
            <p:nvPr/>
          </p:nvSpPr>
          <p:spPr>
            <a:xfrm>
              <a:off x="609599" y="934885"/>
              <a:ext cx="3745865" cy="608330"/>
            </a:xfrm>
            <a:custGeom>
              <a:rect b="b" l="l" r="r" t="t"/>
              <a:pathLst>
                <a:path extrusionOk="0" h="608330" w="3745865">
                  <a:moveTo>
                    <a:pt x="3745585" y="0"/>
                  </a:moveTo>
                  <a:lnTo>
                    <a:pt x="0" y="0"/>
                  </a:lnTo>
                  <a:lnTo>
                    <a:pt x="0" y="607860"/>
                  </a:lnTo>
                  <a:lnTo>
                    <a:pt x="3745585" y="607860"/>
                  </a:lnTo>
                  <a:lnTo>
                    <a:pt x="3745585" y="0"/>
                  </a:lnTo>
                  <a:close/>
                </a:path>
              </a:pathLst>
            </a:custGeom>
            <a:solidFill>
              <a:srgbClr val="716D69">
                <a:alpha val="30588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609599" y="956695"/>
              <a:ext cx="3743960" cy="607695"/>
            </a:xfrm>
            <a:custGeom>
              <a:rect b="b" l="l" r="r" t="t"/>
              <a:pathLst>
                <a:path extrusionOk="0" h="607694" w="3743960">
                  <a:moveTo>
                    <a:pt x="0" y="0"/>
                  </a:moveTo>
                  <a:lnTo>
                    <a:pt x="3743671" y="0"/>
                  </a:lnTo>
                  <a:lnTo>
                    <a:pt x="3743671" y="607551"/>
                  </a:lnTo>
                  <a:lnTo>
                    <a:pt x="0" y="60755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49"/>
          <p:cNvSpPr txBox="1"/>
          <p:nvPr/>
        </p:nvSpPr>
        <p:spPr>
          <a:xfrm>
            <a:off x="1196716" y="2986479"/>
            <a:ext cx="4226184" cy="1585048"/>
          </a:xfrm>
          <a:prstGeom prst="rect">
            <a:avLst/>
          </a:prstGeom>
          <a:solidFill>
            <a:srgbClr val="FEEEE1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32512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dados DICOM podem ser importados para o banco de dados DICOM do Slicer usando o botão </a:t>
            </a: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Importar arquivos DICOM 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 arrastando e soltando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9"/>
          <p:cNvSpPr txBox="1"/>
          <p:nvPr>
            <p:ph idx="11" type="ftr"/>
          </p:nvPr>
        </p:nvSpPr>
        <p:spPr>
          <a:xfrm>
            <a:off x="4454848" y="6458324"/>
            <a:ext cx="3792682" cy="249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876300" y="679163"/>
            <a:ext cx="1013404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Roteiro do tutorial</a:t>
            </a:r>
            <a:endParaRPr sz="5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23"/>
          <p:cNvGrpSpPr/>
          <p:nvPr/>
        </p:nvGrpSpPr>
        <p:grpSpPr>
          <a:xfrm>
            <a:off x="876300" y="1647826"/>
            <a:ext cx="10420350" cy="4531010"/>
            <a:chOff x="0" y="0"/>
            <a:chExt cx="10420350" cy="4531010"/>
          </a:xfrm>
        </p:grpSpPr>
        <p:sp>
          <p:nvSpPr>
            <p:cNvPr id="149" name="Google Shape;149;p23"/>
            <p:cNvSpPr/>
            <p:nvPr/>
          </p:nvSpPr>
          <p:spPr>
            <a:xfrm>
              <a:off x="0" y="0"/>
              <a:ext cx="10420350" cy="1415940"/>
            </a:xfrm>
            <a:prstGeom prst="roundRect">
              <a:avLst>
                <a:gd fmla="val 10000" name="adj"/>
              </a:avLst>
            </a:prstGeom>
            <a:solidFill>
              <a:srgbClr val="B3C6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 txBox="1"/>
            <p:nvPr/>
          </p:nvSpPr>
          <p:spPr>
            <a:xfrm>
              <a:off x="2225664" y="0"/>
              <a:ext cx="8194685" cy="1415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Parte 1: Introdução ao DICOM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41594" y="141594"/>
              <a:ext cx="2084070" cy="1132752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3999" l="0" r="0" t="-3999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0" y="1557535"/>
              <a:ext cx="10420350" cy="1415940"/>
            </a:xfrm>
            <a:prstGeom prst="roundRect">
              <a:avLst>
                <a:gd fmla="val 10000" name="adj"/>
              </a:avLst>
            </a:prstGeom>
            <a:solidFill>
              <a:srgbClr val="B3C6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 txBox="1"/>
            <p:nvPr/>
          </p:nvSpPr>
          <p:spPr>
            <a:xfrm>
              <a:off x="2225664" y="1557535"/>
              <a:ext cx="8194685" cy="1415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Parte 2: DICOM e Slicer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141594" y="1699129"/>
              <a:ext cx="2084070" cy="1132752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0" y="3115070"/>
              <a:ext cx="10420350" cy="1415940"/>
            </a:xfrm>
            <a:prstGeom prst="roundRect">
              <a:avLst>
                <a:gd fmla="val 10000" name="adj"/>
              </a:avLst>
            </a:prstGeom>
            <a:solidFill>
              <a:srgbClr val="B3C6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2225664" y="3115070"/>
              <a:ext cx="8194685" cy="1415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32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Parte 3: Carregando e visualizando dados DICOM no Slicer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141594" y="3256664"/>
              <a:ext cx="2084070" cy="1132752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2999" l="0" r="0" t="-2999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" y="190301"/>
            <a:ext cx="12192002" cy="6477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50"/>
          <p:cNvGrpSpPr/>
          <p:nvPr/>
        </p:nvGrpSpPr>
        <p:grpSpPr>
          <a:xfrm>
            <a:off x="5092391" y="771289"/>
            <a:ext cx="7125010" cy="5602097"/>
            <a:chOff x="609599" y="956695"/>
            <a:chExt cx="3745865" cy="607695"/>
          </a:xfrm>
        </p:grpSpPr>
        <p:sp>
          <p:nvSpPr>
            <p:cNvPr id="486" name="Google Shape;486;p50"/>
            <p:cNvSpPr/>
            <p:nvPr/>
          </p:nvSpPr>
          <p:spPr>
            <a:xfrm>
              <a:off x="609599" y="956695"/>
              <a:ext cx="3745865" cy="607695"/>
            </a:xfrm>
            <a:custGeom>
              <a:rect b="b" l="l" r="r" t="t"/>
              <a:pathLst>
                <a:path extrusionOk="0" h="608330" w="3745865">
                  <a:moveTo>
                    <a:pt x="3745585" y="0"/>
                  </a:moveTo>
                  <a:lnTo>
                    <a:pt x="0" y="0"/>
                  </a:lnTo>
                  <a:lnTo>
                    <a:pt x="0" y="607860"/>
                  </a:lnTo>
                  <a:lnTo>
                    <a:pt x="3745585" y="607860"/>
                  </a:lnTo>
                  <a:lnTo>
                    <a:pt x="3745585" y="0"/>
                  </a:lnTo>
                  <a:close/>
                </a:path>
              </a:pathLst>
            </a:custGeom>
            <a:solidFill>
              <a:srgbClr val="716D69">
                <a:alpha val="30588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609599" y="956695"/>
              <a:ext cx="3743960" cy="607695"/>
            </a:xfrm>
            <a:custGeom>
              <a:rect b="b" l="l" r="r" t="t"/>
              <a:pathLst>
                <a:path extrusionOk="0" h="607694" w="3743960">
                  <a:moveTo>
                    <a:pt x="0" y="0"/>
                  </a:moveTo>
                  <a:lnTo>
                    <a:pt x="3743671" y="0"/>
                  </a:lnTo>
                  <a:lnTo>
                    <a:pt x="3743671" y="607551"/>
                  </a:lnTo>
                  <a:lnTo>
                    <a:pt x="0" y="60755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50"/>
          <p:cNvSpPr txBox="1"/>
          <p:nvPr/>
        </p:nvSpPr>
        <p:spPr>
          <a:xfrm>
            <a:off x="1516185" y="3270342"/>
            <a:ext cx="2840662" cy="1892825"/>
          </a:xfrm>
          <a:prstGeom prst="rect">
            <a:avLst/>
          </a:prstGeom>
          <a:solidFill>
            <a:srgbClr val="FEEEE1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2057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banco de dados DICOM segue a hierarquia do modelo DICOM organizado em pacientes, estudos e séries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0"/>
          <p:cNvSpPr/>
          <p:nvPr/>
        </p:nvSpPr>
        <p:spPr>
          <a:xfrm>
            <a:off x="8151331" y="1963545"/>
            <a:ext cx="1371600" cy="5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Pacientes</a:t>
            </a:r>
            <a:endParaRPr/>
          </a:p>
        </p:txBody>
      </p:sp>
      <p:sp>
        <p:nvSpPr>
          <p:cNvPr id="490" name="Google Shape;490;p50"/>
          <p:cNvSpPr/>
          <p:nvPr/>
        </p:nvSpPr>
        <p:spPr>
          <a:xfrm>
            <a:off x="8151331" y="2927897"/>
            <a:ext cx="1371600" cy="5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0"/>
          <p:cNvSpPr/>
          <p:nvPr/>
        </p:nvSpPr>
        <p:spPr>
          <a:xfrm>
            <a:off x="8151331" y="3952569"/>
            <a:ext cx="1371600" cy="5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Séries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0"/>
          <p:cNvSpPr txBox="1"/>
          <p:nvPr>
            <p:ph idx="11" type="ftr"/>
          </p:nvPr>
        </p:nvSpPr>
        <p:spPr>
          <a:xfrm>
            <a:off x="3854823" y="6518120"/>
            <a:ext cx="3377475" cy="21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012"/>
            <a:ext cx="12192002" cy="648037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1"/>
          <p:cNvSpPr txBox="1"/>
          <p:nvPr/>
        </p:nvSpPr>
        <p:spPr>
          <a:xfrm>
            <a:off x="200527" y="3109059"/>
            <a:ext cx="5895473" cy="969495"/>
          </a:xfrm>
          <a:prstGeom prst="rect">
            <a:avLst/>
          </a:prstGeom>
          <a:solidFill>
            <a:srgbClr val="FEEEE1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33718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painel de configurações do banco de dados DICOM permite que o usuário escolha o local do banco de dados e possibilita a manutenção do banco de dados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51"/>
          <p:cNvGrpSpPr/>
          <p:nvPr/>
        </p:nvGrpSpPr>
        <p:grpSpPr>
          <a:xfrm>
            <a:off x="11810" y="5047128"/>
            <a:ext cx="5259435" cy="1192307"/>
            <a:chOff x="609600" y="5546039"/>
            <a:chExt cx="3692525" cy="1064895"/>
          </a:xfrm>
        </p:grpSpPr>
        <p:sp>
          <p:nvSpPr>
            <p:cNvPr id="500" name="Google Shape;500;p51"/>
            <p:cNvSpPr/>
            <p:nvPr/>
          </p:nvSpPr>
          <p:spPr>
            <a:xfrm>
              <a:off x="615369" y="5546039"/>
              <a:ext cx="3686756" cy="1064895"/>
            </a:xfrm>
            <a:custGeom>
              <a:rect b="b" l="l" r="r" t="t"/>
              <a:pathLst>
                <a:path extrusionOk="0" h="1064895" w="3694429">
                  <a:moveTo>
                    <a:pt x="3693883" y="0"/>
                  </a:moveTo>
                  <a:lnTo>
                    <a:pt x="0" y="0"/>
                  </a:lnTo>
                  <a:lnTo>
                    <a:pt x="0" y="1064577"/>
                  </a:lnTo>
                  <a:lnTo>
                    <a:pt x="3693883" y="1064577"/>
                  </a:lnTo>
                  <a:lnTo>
                    <a:pt x="3693883" y="0"/>
                  </a:lnTo>
                  <a:close/>
                </a:path>
              </a:pathLst>
            </a:custGeom>
            <a:solidFill>
              <a:srgbClr val="716D69">
                <a:alpha val="30588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609600" y="5546674"/>
              <a:ext cx="3692525" cy="1064260"/>
            </a:xfrm>
            <a:custGeom>
              <a:rect b="b" l="l" r="r" t="t"/>
              <a:pathLst>
                <a:path extrusionOk="0" h="1064259" w="3692525">
                  <a:moveTo>
                    <a:pt x="0" y="0"/>
                  </a:moveTo>
                  <a:lnTo>
                    <a:pt x="3692002" y="0"/>
                  </a:lnTo>
                  <a:lnTo>
                    <a:pt x="3692002" y="1064040"/>
                  </a:lnTo>
                  <a:lnTo>
                    <a:pt x="0" y="106404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2" name="Google Shape;502;p51"/>
          <p:cNvCxnSpPr/>
          <p:nvPr/>
        </p:nvCxnSpPr>
        <p:spPr>
          <a:xfrm>
            <a:off x="2834655" y="4078941"/>
            <a:ext cx="0" cy="865433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03" name="Google Shape;503;p51"/>
          <p:cNvSpPr txBox="1"/>
          <p:nvPr>
            <p:ph idx="11" type="ftr"/>
          </p:nvPr>
        </p:nvSpPr>
        <p:spPr>
          <a:xfrm>
            <a:off x="4294095" y="6518007"/>
            <a:ext cx="3108534" cy="21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9"/>
            <a:ext cx="12192002" cy="639778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2"/>
          <p:cNvSpPr txBox="1"/>
          <p:nvPr/>
        </p:nvSpPr>
        <p:spPr>
          <a:xfrm>
            <a:off x="707141" y="1925641"/>
            <a:ext cx="4135982" cy="1277272"/>
          </a:xfrm>
          <a:prstGeom prst="rect">
            <a:avLst/>
          </a:prstGeom>
          <a:solidFill>
            <a:srgbClr val="FEEEE1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12890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painel de Rede DICOM dá acesso às funções DICOM Verificador e Puxar dados do servidor remoto (usuários avançados)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0" name="Google Shape;510;p52"/>
          <p:cNvGrpSpPr/>
          <p:nvPr/>
        </p:nvGrpSpPr>
        <p:grpSpPr>
          <a:xfrm>
            <a:off x="6" y="5009238"/>
            <a:ext cx="5311111" cy="1058088"/>
            <a:chOff x="609599" y="5460962"/>
            <a:chExt cx="3694429" cy="832485"/>
          </a:xfrm>
        </p:grpSpPr>
        <p:sp>
          <p:nvSpPr>
            <p:cNvPr id="511" name="Google Shape;511;p52"/>
            <p:cNvSpPr/>
            <p:nvPr/>
          </p:nvSpPr>
          <p:spPr>
            <a:xfrm>
              <a:off x="609599" y="5460962"/>
              <a:ext cx="3694429" cy="832485"/>
            </a:xfrm>
            <a:custGeom>
              <a:rect b="b" l="l" r="r" t="t"/>
              <a:pathLst>
                <a:path extrusionOk="0" h="832485" w="3694429">
                  <a:moveTo>
                    <a:pt x="3693883" y="0"/>
                  </a:moveTo>
                  <a:lnTo>
                    <a:pt x="0" y="0"/>
                  </a:lnTo>
                  <a:lnTo>
                    <a:pt x="0" y="831964"/>
                  </a:lnTo>
                  <a:lnTo>
                    <a:pt x="3693883" y="831964"/>
                  </a:lnTo>
                  <a:lnTo>
                    <a:pt x="3693883" y="0"/>
                  </a:lnTo>
                  <a:close/>
                </a:path>
              </a:pathLst>
            </a:custGeom>
            <a:solidFill>
              <a:srgbClr val="B7B5B3">
                <a:alpha val="30196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609600" y="5460966"/>
              <a:ext cx="3692525" cy="831850"/>
            </a:xfrm>
            <a:custGeom>
              <a:rect b="b" l="l" r="r" t="t"/>
              <a:pathLst>
                <a:path extrusionOk="0" h="831850" w="3692525">
                  <a:moveTo>
                    <a:pt x="0" y="0"/>
                  </a:moveTo>
                  <a:lnTo>
                    <a:pt x="3692002" y="0"/>
                  </a:lnTo>
                  <a:lnTo>
                    <a:pt x="3692002" y="831541"/>
                  </a:lnTo>
                  <a:lnTo>
                    <a:pt x="0" y="831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5B3">
                <a:alpha val="30196"/>
              </a:srgbClr>
            </a:solidFill>
            <a:ln cap="flat" cmpd="sng" w="285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13" name="Google Shape;513;p52"/>
          <p:cNvCxnSpPr/>
          <p:nvPr/>
        </p:nvCxnSpPr>
        <p:spPr>
          <a:xfrm>
            <a:off x="2775132" y="3225843"/>
            <a:ext cx="0" cy="1783453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14" name="Google Shape;514;p52"/>
          <p:cNvSpPr txBox="1"/>
          <p:nvPr>
            <p:ph idx="11" type="ftr"/>
          </p:nvPr>
        </p:nvSpPr>
        <p:spPr>
          <a:xfrm>
            <a:off x="3917577" y="6586594"/>
            <a:ext cx="3771922" cy="21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53"/>
          <p:cNvGrpSpPr/>
          <p:nvPr/>
        </p:nvGrpSpPr>
        <p:grpSpPr>
          <a:xfrm>
            <a:off x="523873" y="2633345"/>
            <a:ext cx="11144250" cy="1591310"/>
            <a:chOff x="644124" y="2358190"/>
            <a:chExt cx="11144250" cy="1591310"/>
          </a:xfrm>
        </p:grpSpPr>
        <p:grpSp>
          <p:nvGrpSpPr>
            <p:cNvPr id="520" name="Google Shape;520;p53"/>
            <p:cNvGrpSpPr/>
            <p:nvPr/>
          </p:nvGrpSpPr>
          <p:grpSpPr>
            <a:xfrm>
              <a:off x="644124" y="2358190"/>
              <a:ext cx="11144250" cy="1591310"/>
              <a:chOff x="644124" y="2358190"/>
              <a:chExt cx="11144250" cy="1591310"/>
            </a:xfrm>
          </p:grpSpPr>
          <p:sp>
            <p:nvSpPr>
              <p:cNvPr id="521" name="Google Shape;521;p53"/>
              <p:cNvSpPr/>
              <p:nvPr/>
            </p:nvSpPr>
            <p:spPr>
              <a:xfrm>
                <a:off x="644124" y="2358190"/>
                <a:ext cx="11144250" cy="1591310"/>
              </a:xfrm>
              <a:custGeom>
                <a:rect b="b" l="l" r="r" t="t"/>
                <a:pathLst>
                  <a:path extrusionOk="0" h="1591310" w="11144250">
                    <a:moveTo>
                      <a:pt x="10984572" y="0"/>
                    </a:moveTo>
                    <a:lnTo>
                      <a:pt x="159118" y="0"/>
                    </a:lnTo>
                    <a:lnTo>
                      <a:pt x="108822" y="8112"/>
                    </a:lnTo>
                    <a:lnTo>
                      <a:pt x="65142" y="30702"/>
                    </a:lnTo>
                    <a:lnTo>
                      <a:pt x="30699" y="65148"/>
                    </a:lnTo>
                    <a:lnTo>
                      <a:pt x="8111" y="108827"/>
                    </a:lnTo>
                    <a:lnTo>
                      <a:pt x="0" y="159118"/>
                    </a:lnTo>
                    <a:lnTo>
                      <a:pt x="0" y="1432039"/>
                    </a:lnTo>
                    <a:lnTo>
                      <a:pt x="8111" y="1482330"/>
                    </a:lnTo>
                    <a:lnTo>
                      <a:pt x="30699" y="1526009"/>
                    </a:lnTo>
                    <a:lnTo>
                      <a:pt x="65142" y="1560454"/>
                    </a:lnTo>
                    <a:lnTo>
                      <a:pt x="108822" y="1583044"/>
                    </a:lnTo>
                    <a:lnTo>
                      <a:pt x="159118" y="1591157"/>
                    </a:lnTo>
                    <a:lnTo>
                      <a:pt x="10984572" y="1591157"/>
                    </a:lnTo>
                    <a:lnTo>
                      <a:pt x="11034862" y="1583044"/>
                    </a:lnTo>
                    <a:lnTo>
                      <a:pt x="11078538" y="1560454"/>
                    </a:lnTo>
                    <a:lnTo>
                      <a:pt x="11112980" y="1526009"/>
                    </a:lnTo>
                    <a:lnTo>
                      <a:pt x="11135567" y="1482330"/>
                    </a:lnTo>
                    <a:lnTo>
                      <a:pt x="11143678" y="1432039"/>
                    </a:lnTo>
                    <a:lnTo>
                      <a:pt x="11143678" y="159118"/>
                    </a:lnTo>
                    <a:lnTo>
                      <a:pt x="11135567" y="108827"/>
                    </a:lnTo>
                    <a:lnTo>
                      <a:pt x="11112980" y="65148"/>
                    </a:lnTo>
                    <a:lnTo>
                      <a:pt x="11078538" y="30702"/>
                    </a:lnTo>
                    <a:lnTo>
                      <a:pt x="11034862" y="8112"/>
                    </a:lnTo>
                    <a:lnTo>
                      <a:pt x="10984572" y="0"/>
                    </a:lnTo>
                    <a:close/>
                  </a:path>
                </a:pathLst>
              </a:custGeom>
              <a:solidFill>
                <a:srgbClr val="D9E0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3"/>
              <p:cNvSpPr/>
              <p:nvPr/>
            </p:nvSpPr>
            <p:spPr>
              <a:xfrm>
                <a:off x="1125448" y="2637523"/>
                <a:ext cx="875665" cy="875665"/>
              </a:xfrm>
              <a:custGeom>
                <a:rect b="b" l="l" r="r" t="t"/>
                <a:pathLst>
                  <a:path extrusionOk="0" h="875664" w="875664">
                    <a:moveTo>
                      <a:pt x="875131" y="0"/>
                    </a:moveTo>
                    <a:lnTo>
                      <a:pt x="0" y="0"/>
                    </a:lnTo>
                    <a:lnTo>
                      <a:pt x="0" y="875131"/>
                    </a:lnTo>
                    <a:lnTo>
                      <a:pt x="875131" y="875131"/>
                    </a:lnTo>
                    <a:lnTo>
                      <a:pt x="875131" y="0"/>
                    </a:lnTo>
                    <a:close/>
                  </a:path>
                </a:pathLst>
              </a:custGeom>
              <a:solidFill>
                <a:srgbClr val="6095C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3" name="Google Shape;523;p53"/>
            <p:cNvSpPr txBox="1"/>
            <p:nvPr/>
          </p:nvSpPr>
          <p:spPr>
            <a:xfrm>
              <a:off x="3160389" y="2683223"/>
              <a:ext cx="8395335" cy="9977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Parte 3: Carregando e visualizando dados DICOM no Slicer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4" name="Google Shape;524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9472" y="2546160"/>
              <a:ext cx="2034941" cy="12718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53"/>
          <p:cNvSpPr txBox="1"/>
          <p:nvPr>
            <p:ph idx="11" type="ftr"/>
          </p:nvPr>
        </p:nvSpPr>
        <p:spPr>
          <a:xfrm>
            <a:off x="4974800" y="6442066"/>
            <a:ext cx="3326518" cy="2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/>
          <p:nvPr/>
        </p:nvSpPr>
        <p:spPr>
          <a:xfrm>
            <a:off x="3047998" y="572013"/>
            <a:ext cx="60960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Tutorial do conjunto de dados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4"/>
          <p:cNvSpPr txBox="1"/>
          <p:nvPr/>
        </p:nvSpPr>
        <p:spPr>
          <a:xfrm>
            <a:off x="790123" y="2011945"/>
            <a:ext cx="10611749" cy="3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Faça o download do arquivo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SlicerDICOMTutorialData.zip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seu computador</a:t>
            </a:r>
            <a:endParaRPr/>
          </a:p>
          <a:p>
            <a:pPr indent="-152400" lvl="0" marL="355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Crie uma pasta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do Slicer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seu computador e mova o arquivo SlicerDICOMTutorialData.zip para a pasta</a:t>
            </a:r>
            <a:endParaRPr/>
          </a:p>
          <a:p>
            <a:pPr indent="-152400" lvl="0" marL="355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Descompacte o arquivo SlicerDICOMTutorialData.zip</a:t>
            </a:r>
            <a:endParaRPr/>
          </a:p>
        </p:txBody>
      </p:sp>
      <p:sp>
        <p:nvSpPr>
          <p:cNvPr id="532" name="Google Shape;532;p54"/>
          <p:cNvSpPr txBox="1"/>
          <p:nvPr>
            <p:ph idx="11" type="ftr"/>
          </p:nvPr>
        </p:nvSpPr>
        <p:spPr>
          <a:xfrm>
            <a:off x="3861009" y="6442066"/>
            <a:ext cx="3362325" cy="265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pic>
        <p:nvPicPr>
          <p:cNvPr id="533" name="Google Shape;53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1098" y="4437264"/>
            <a:ext cx="2675763" cy="200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0063"/>
            <a:ext cx="12192000" cy="634060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5"/>
          <p:cNvSpPr txBox="1"/>
          <p:nvPr/>
        </p:nvSpPr>
        <p:spPr>
          <a:xfrm>
            <a:off x="6126799" y="1348178"/>
            <a:ext cx="5696650" cy="661719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12636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Inicie o 3D Slicer e clique em Adicionar dados DICOM para acessar o módulo DICOM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55"/>
          <p:cNvCxnSpPr/>
          <p:nvPr/>
        </p:nvCxnSpPr>
        <p:spPr>
          <a:xfrm rot="10800000">
            <a:off x="5005372" y="1615486"/>
            <a:ext cx="94937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41" name="Google Shape;541;p55"/>
          <p:cNvSpPr txBox="1"/>
          <p:nvPr>
            <p:ph idx="11" type="ftr"/>
          </p:nvPr>
        </p:nvSpPr>
        <p:spPr>
          <a:xfrm>
            <a:off x="4141694" y="6459988"/>
            <a:ext cx="3243005" cy="191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6025"/>
            <a:ext cx="12192002" cy="62348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/>
        </p:nvSpPr>
        <p:spPr>
          <a:xfrm>
            <a:off x="1744860" y="4129751"/>
            <a:ext cx="3224100" cy="661800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nas configurações do banco de dados DICOM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8" name="Google Shape;548;p56"/>
          <p:cNvCxnSpPr/>
          <p:nvPr/>
        </p:nvCxnSpPr>
        <p:spPr>
          <a:xfrm flipH="1">
            <a:off x="2512826" y="4951687"/>
            <a:ext cx="625500" cy="11070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49" name="Google Shape;549;p56"/>
          <p:cNvSpPr txBox="1"/>
          <p:nvPr>
            <p:ph idx="11" type="ftr"/>
          </p:nvPr>
        </p:nvSpPr>
        <p:spPr>
          <a:xfrm>
            <a:off x="4162926" y="6547793"/>
            <a:ext cx="3636368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0" y="112082"/>
            <a:ext cx="12192001" cy="649688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7"/>
          <p:cNvSpPr txBox="1"/>
          <p:nvPr/>
        </p:nvSpPr>
        <p:spPr>
          <a:xfrm>
            <a:off x="3695985" y="4224330"/>
            <a:ext cx="5123400" cy="661800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330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Slicer exibe o caminho para o local padrão do banco de dados DICOM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6" name="Google Shape;556;p57"/>
          <p:cNvCxnSpPr/>
          <p:nvPr/>
        </p:nvCxnSpPr>
        <p:spPr>
          <a:xfrm rot="10800000">
            <a:off x="5341947" y="5525010"/>
            <a:ext cx="180360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57" name="Google Shape;557;p57"/>
          <p:cNvSpPr txBox="1"/>
          <p:nvPr>
            <p:ph idx="11" type="ftr"/>
          </p:nvPr>
        </p:nvSpPr>
        <p:spPr>
          <a:xfrm>
            <a:off x="3857039" y="6608968"/>
            <a:ext cx="3689024" cy="220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48" y="-8965"/>
            <a:ext cx="542398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9279" y="-8965"/>
            <a:ext cx="6644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8"/>
          <p:cNvSpPr txBox="1"/>
          <p:nvPr/>
        </p:nvSpPr>
        <p:spPr>
          <a:xfrm>
            <a:off x="7088829" y="4743729"/>
            <a:ext cx="4214584" cy="969495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23558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no caminho padrão e altere-o para o caminho do diretório Dados do Slicer que você criou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8"/>
          <p:cNvSpPr txBox="1"/>
          <p:nvPr>
            <p:ph idx="11" type="ftr"/>
          </p:nvPr>
        </p:nvSpPr>
        <p:spPr>
          <a:xfrm>
            <a:off x="4355605" y="6549642"/>
            <a:ext cx="3227906" cy="200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/>
          <p:nvPr/>
        </p:nvSpPr>
        <p:spPr>
          <a:xfrm>
            <a:off x="3733800" y="2396655"/>
            <a:ext cx="7130143" cy="2413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Conjunto de dados #1</a:t>
            </a:r>
            <a:endParaRPr b="0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 de torso</a:t>
            </a:r>
            <a:endParaRPr b="0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6922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9"/>
          <p:cNvSpPr txBox="1"/>
          <p:nvPr>
            <p:ph idx="11" type="ftr"/>
          </p:nvPr>
        </p:nvSpPr>
        <p:spPr>
          <a:xfrm>
            <a:off x="4974800" y="6442066"/>
            <a:ext cx="3069220" cy="200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5370" y="365124"/>
            <a:ext cx="2562599" cy="242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7424" y="365125"/>
            <a:ext cx="2750613" cy="242074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595847" y="365125"/>
            <a:ext cx="5463889" cy="5991225"/>
          </a:xfrm>
          <a:prstGeom prst="rect">
            <a:avLst/>
          </a:prstGeom>
          <a:solidFill>
            <a:srgbClr val="515151"/>
          </a:solidFill>
          <a:ln cap="flat" cmpd="sng" w="12700">
            <a:solidFill>
              <a:srgbClr val="51515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891481" y="880906"/>
            <a:ext cx="48726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Materiais do Tutorial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742463" y="2559685"/>
            <a:ext cx="5926760" cy="255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22909" marR="1703704" rtl="0" algn="l">
              <a:lnSpc>
                <a:spcPct val="1173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3D Slicer versão 5.6.2  </a:t>
            </a:r>
            <a:r>
              <a:rPr b="0" i="0" lang="en-US" sz="24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https://download.slicer.org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9270" lvl="0" marL="950594" marR="1957704" rtl="0" algn="l">
              <a:lnSpc>
                <a:spcPct val="1194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SlicerDICOMTutorialData  DICOM Torso CT  DICOM Breast MRI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8832" y="3191435"/>
            <a:ext cx="5657184" cy="312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0"/>
          <p:cNvSpPr txBox="1"/>
          <p:nvPr/>
        </p:nvSpPr>
        <p:spPr>
          <a:xfrm>
            <a:off x="239484" y="3013501"/>
            <a:ext cx="1171302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Carregando um conjunto de dados DICOM no Slicer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0"/>
          <p:cNvSpPr txBox="1"/>
          <p:nvPr>
            <p:ph idx="11" type="ftr"/>
          </p:nvPr>
        </p:nvSpPr>
        <p:spPr>
          <a:xfrm>
            <a:off x="4974799" y="6442066"/>
            <a:ext cx="3389271" cy="209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5052"/>
            <a:ext cx="12192000" cy="632789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1"/>
          <p:cNvSpPr txBox="1"/>
          <p:nvPr/>
        </p:nvSpPr>
        <p:spPr>
          <a:xfrm>
            <a:off x="5838376" y="5321142"/>
            <a:ext cx="4517571" cy="661719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27876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Arraste e solte o diretório dataset1_TorsoCT no módulo DICOM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5" name="Google Shape;585;p61"/>
          <p:cNvCxnSpPr/>
          <p:nvPr/>
        </p:nvCxnSpPr>
        <p:spPr>
          <a:xfrm flipH="1" rot="10800000">
            <a:off x="7131571" y="4342299"/>
            <a:ext cx="1125421" cy="73751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86" name="Google Shape;586;p61"/>
          <p:cNvSpPr/>
          <p:nvPr/>
        </p:nvSpPr>
        <p:spPr>
          <a:xfrm>
            <a:off x="3184989" y="5228476"/>
            <a:ext cx="782700" cy="185333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1"/>
          <p:cNvSpPr txBox="1"/>
          <p:nvPr>
            <p:ph idx="11" type="ftr"/>
          </p:nvPr>
        </p:nvSpPr>
        <p:spPr>
          <a:xfrm>
            <a:off x="4974799" y="6442065"/>
            <a:ext cx="3039647" cy="254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16" y="135025"/>
            <a:ext cx="12192000" cy="651849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2"/>
          <p:cNvSpPr txBox="1"/>
          <p:nvPr/>
        </p:nvSpPr>
        <p:spPr>
          <a:xfrm>
            <a:off x="2025482" y="1120098"/>
            <a:ext cx="2544864" cy="661720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88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em paciente1 na lista de pacientes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2"/>
          <p:cNvSpPr/>
          <p:nvPr/>
        </p:nvSpPr>
        <p:spPr>
          <a:xfrm>
            <a:off x="2445958" y="4568183"/>
            <a:ext cx="2021839" cy="1016000"/>
          </a:xfrm>
          <a:custGeom>
            <a:rect b="b" l="l" r="r" t="t"/>
            <a:pathLst>
              <a:path extrusionOk="0" h="1016000" w="2021839">
                <a:moveTo>
                  <a:pt x="2021674" y="0"/>
                </a:moveTo>
                <a:lnTo>
                  <a:pt x="0" y="0"/>
                </a:lnTo>
                <a:lnTo>
                  <a:pt x="0" y="1015657"/>
                </a:lnTo>
                <a:lnTo>
                  <a:pt x="2021674" y="1015657"/>
                </a:lnTo>
                <a:lnTo>
                  <a:pt x="2021674" y="0"/>
                </a:lnTo>
                <a:close/>
              </a:path>
            </a:pathLst>
          </a:custGeom>
          <a:solidFill>
            <a:srgbClr val="D4FD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2"/>
          <p:cNvSpPr txBox="1"/>
          <p:nvPr/>
        </p:nvSpPr>
        <p:spPr>
          <a:xfrm>
            <a:off x="2543429" y="4644383"/>
            <a:ext cx="182689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 exibe o estudo e a série correspondentes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62"/>
          <p:cNvCxnSpPr/>
          <p:nvPr/>
        </p:nvCxnSpPr>
        <p:spPr>
          <a:xfrm flipH="1" rot="10800000">
            <a:off x="4570346" y="1414669"/>
            <a:ext cx="1356873" cy="27296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597" name="Google Shape;597;p62"/>
          <p:cNvCxnSpPr/>
          <p:nvPr/>
        </p:nvCxnSpPr>
        <p:spPr>
          <a:xfrm flipH="1" rot="10800000">
            <a:off x="4467795" y="2944709"/>
            <a:ext cx="1459424" cy="2380327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598" name="Google Shape;598;p62"/>
          <p:cNvCxnSpPr/>
          <p:nvPr/>
        </p:nvCxnSpPr>
        <p:spPr>
          <a:xfrm flipH="1" rot="10800000">
            <a:off x="4467795" y="4644383"/>
            <a:ext cx="1459424" cy="68065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99" name="Google Shape;599;p62"/>
          <p:cNvSpPr txBox="1"/>
          <p:nvPr>
            <p:ph idx="11" type="ftr"/>
          </p:nvPr>
        </p:nvSpPr>
        <p:spPr>
          <a:xfrm>
            <a:off x="4195483" y="6508564"/>
            <a:ext cx="3207146" cy="184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5522"/>
            <a:ext cx="12192000" cy="634695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3"/>
          <p:cNvSpPr txBox="1"/>
          <p:nvPr/>
        </p:nvSpPr>
        <p:spPr>
          <a:xfrm>
            <a:off x="7745952" y="5560488"/>
            <a:ext cx="2419292" cy="353943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150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em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Examinar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63"/>
          <p:cNvGrpSpPr/>
          <p:nvPr/>
        </p:nvGrpSpPr>
        <p:grpSpPr>
          <a:xfrm>
            <a:off x="10907534" y="6104545"/>
            <a:ext cx="1316880" cy="600030"/>
            <a:chOff x="7173883" y="6176355"/>
            <a:chExt cx="1629294" cy="606828"/>
          </a:xfrm>
        </p:grpSpPr>
        <p:pic>
          <p:nvPicPr>
            <p:cNvPr id="607" name="Google Shape;607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73883" y="6176355"/>
              <a:ext cx="1629294" cy="606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63"/>
            <p:cNvSpPr/>
            <p:nvPr/>
          </p:nvSpPr>
          <p:spPr>
            <a:xfrm>
              <a:off x="7236949" y="6219980"/>
              <a:ext cx="1500505" cy="474980"/>
            </a:xfrm>
            <a:custGeom>
              <a:rect b="b" l="l" r="r" t="t"/>
              <a:pathLst>
                <a:path extrusionOk="0" h="474979" w="1500504">
                  <a:moveTo>
                    <a:pt x="0" y="237461"/>
                  </a:moveTo>
                  <a:lnTo>
                    <a:pt x="12082" y="194777"/>
                  </a:lnTo>
                  <a:lnTo>
                    <a:pt x="46918" y="154603"/>
                  </a:lnTo>
                  <a:lnTo>
                    <a:pt x="102389" y="117610"/>
                  </a:lnTo>
                  <a:lnTo>
                    <a:pt x="137200" y="100515"/>
                  </a:lnTo>
                  <a:lnTo>
                    <a:pt x="176377" y="84468"/>
                  </a:lnTo>
                  <a:lnTo>
                    <a:pt x="219653" y="69550"/>
                  </a:lnTo>
                  <a:lnTo>
                    <a:pt x="266764" y="55848"/>
                  </a:lnTo>
                  <a:lnTo>
                    <a:pt x="317445" y="43443"/>
                  </a:lnTo>
                  <a:lnTo>
                    <a:pt x="371432" y="32420"/>
                  </a:lnTo>
                  <a:lnTo>
                    <a:pt x="428459" y="22863"/>
                  </a:lnTo>
                  <a:lnTo>
                    <a:pt x="488263" y="14856"/>
                  </a:lnTo>
                  <a:lnTo>
                    <a:pt x="550577" y="8482"/>
                  </a:lnTo>
                  <a:lnTo>
                    <a:pt x="615139" y="3825"/>
                  </a:lnTo>
                  <a:lnTo>
                    <a:pt x="681682" y="970"/>
                  </a:lnTo>
                  <a:lnTo>
                    <a:pt x="749942" y="0"/>
                  </a:lnTo>
                  <a:lnTo>
                    <a:pt x="818202" y="970"/>
                  </a:lnTo>
                  <a:lnTo>
                    <a:pt x="884745" y="3825"/>
                  </a:lnTo>
                  <a:lnTo>
                    <a:pt x="949306" y="8482"/>
                  </a:lnTo>
                  <a:lnTo>
                    <a:pt x="1011621" y="14856"/>
                  </a:lnTo>
                  <a:lnTo>
                    <a:pt x="1071425" y="22863"/>
                  </a:lnTo>
                  <a:lnTo>
                    <a:pt x="1128452" y="32420"/>
                  </a:lnTo>
                  <a:lnTo>
                    <a:pt x="1182439" y="43443"/>
                  </a:lnTo>
                  <a:lnTo>
                    <a:pt x="1233120" y="55848"/>
                  </a:lnTo>
                  <a:lnTo>
                    <a:pt x="1280231" y="69550"/>
                  </a:lnTo>
                  <a:lnTo>
                    <a:pt x="1323507" y="84468"/>
                  </a:lnTo>
                  <a:lnTo>
                    <a:pt x="1362683" y="100515"/>
                  </a:lnTo>
                  <a:lnTo>
                    <a:pt x="1397495" y="117610"/>
                  </a:lnTo>
                  <a:lnTo>
                    <a:pt x="1452966" y="154603"/>
                  </a:lnTo>
                  <a:lnTo>
                    <a:pt x="1487802" y="194777"/>
                  </a:lnTo>
                  <a:lnTo>
                    <a:pt x="1499884" y="237461"/>
                  </a:lnTo>
                  <a:lnTo>
                    <a:pt x="1496820" y="259075"/>
                  </a:lnTo>
                  <a:lnTo>
                    <a:pt x="1473096" y="300588"/>
                  </a:lnTo>
                  <a:lnTo>
                    <a:pt x="1427678" y="339256"/>
                  </a:lnTo>
                  <a:lnTo>
                    <a:pt x="1362683" y="374407"/>
                  </a:lnTo>
                  <a:lnTo>
                    <a:pt x="1323507" y="390455"/>
                  </a:lnTo>
                  <a:lnTo>
                    <a:pt x="1280231" y="405372"/>
                  </a:lnTo>
                  <a:lnTo>
                    <a:pt x="1233120" y="419075"/>
                  </a:lnTo>
                  <a:lnTo>
                    <a:pt x="1182439" y="431480"/>
                  </a:lnTo>
                  <a:lnTo>
                    <a:pt x="1128452" y="442503"/>
                  </a:lnTo>
                  <a:lnTo>
                    <a:pt x="1071425" y="452060"/>
                  </a:lnTo>
                  <a:lnTo>
                    <a:pt x="1011621" y="460067"/>
                  </a:lnTo>
                  <a:lnTo>
                    <a:pt x="949306" y="466441"/>
                  </a:lnTo>
                  <a:lnTo>
                    <a:pt x="884745" y="471097"/>
                  </a:lnTo>
                  <a:lnTo>
                    <a:pt x="818202" y="473953"/>
                  </a:lnTo>
                  <a:lnTo>
                    <a:pt x="749942" y="474923"/>
                  </a:lnTo>
                  <a:lnTo>
                    <a:pt x="681682" y="473953"/>
                  </a:lnTo>
                  <a:lnTo>
                    <a:pt x="615139" y="471097"/>
                  </a:lnTo>
                  <a:lnTo>
                    <a:pt x="550577" y="466441"/>
                  </a:lnTo>
                  <a:lnTo>
                    <a:pt x="488263" y="460067"/>
                  </a:lnTo>
                  <a:lnTo>
                    <a:pt x="428459" y="452060"/>
                  </a:lnTo>
                  <a:lnTo>
                    <a:pt x="371432" y="442503"/>
                  </a:lnTo>
                  <a:lnTo>
                    <a:pt x="317445" y="431480"/>
                  </a:lnTo>
                  <a:lnTo>
                    <a:pt x="266764" y="419075"/>
                  </a:lnTo>
                  <a:lnTo>
                    <a:pt x="219653" y="405372"/>
                  </a:lnTo>
                  <a:lnTo>
                    <a:pt x="176377" y="390455"/>
                  </a:lnTo>
                  <a:lnTo>
                    <a:pt x="137200" y="374407"/>
                  </a:lnTo>
                  <a:lnTo>
                    <a:pt x="102389" y="357313"/>
                  </a:lnTo>
                  <a:lnTo>
                    <a:pt x="46918" y="320319"/>
                  </a:lnTo>
                  <a:lnTo>
                    <a:pt x="12082" y="280145"/>
                  </a:lnTo>
                  <a:lnTo>
                    <a:pt x="0" y="237461"/>
                  </a:lnTo>
                  <a:close/>
                </a:path>
              </a:pathLst>
            </a:custGeom>
            <a:noFill/>
            <a:ln cap="flat" cmpd="sng" w="32750">
              <a:solidFill>
                <a:srgbClr val="FF2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p63"/>
          <p:cNvSpPr txBox="1"/>
          <p:nvPr>
            <p:ph idx="11" type="ftr"/>
          </p:nvPr>
        </p:nvSpPr>
        <p:spPr>
          <a:xfrm>
            <a:off x="4974800" y="6442066"/>
            <a:ext cx="2248534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sp>
        <p:nvSpPr>
          <p:cNvPr id="610" name="Google Shape;610;p63"/>
          <p:cNvSpPr/>
          <p:nvPr/>
        </p:nvSpPr>
        <p:spPr>
          <a:xfrm>
            <a:off x="7918898" y="6169730"/>
            <a:ext cx="1212786" cy="469659"/>
          </a:xfrm>
          <a:custGeom>
            <a:rect b="b" l="l" r="r" t="t"/>
            <a:pathLst>
              <a:path extrusionOk="0" h="474979" w="1500504">
                <a:moveTo>
                  <a:pt x="0" y="237461"/>
                </a:moveTo>
                <a:lnTo>
                  <a:pt x="12082" y="194777"/>
                </a:lnTo>
                <a:lnTo>
                  <a:pt x="46918" y="154603"/>
                </a:lnTo>
                <a:lnTo>
                  <a:pt x="102389" y="117610"/>
                </a:lnTo>
                <a:lnTo>
                  <a:pt x="137200" y="100515"/>
                </a:lnTo>
                <a:lnTo>
                  <a:pt x="176377" y="84468"/>
                </a:lnTo>
                <a:lnTo>
                  <a:pt x="219653" y="69550"/>
                </a:lnTo>
                <a:lnTo>
                  <a:pt x="266764" y="55848"/>
                </a:lnTo>
                <a:lnTo>
                  <a:pt x="317445" y="43443"/>
                </a:lnTo>
                <a:lnTo>
                  <a:pt x="371432" y="32420"/>
                </a:lnTo>
                <a:lnTo>
                  <a:pt x="428459" y="22863"/>
                </a:lnTo>
                <a:lnTo>
                  <a:pt x="488263" y="14856"/>
                </a:lnTo>
                <a:lnTo>
                  <a:pt x="550577" y="8482"/>
                </a:lnTo>
                <a:lnTo>
                  <a:pt x="615139" y="3825"/>
                </a:lnTo>
                <a:lnTo>
                  <a:pt x="681682" y="970"/>
                </a:lnTo>
                <a:lnTo>
                  <a:pt x="749942" y="0"/>
                </a:lnTo>
                <a:lnTo>
                  <a:pt x="818202" y="970"/>
                </a:lnTo>
                <a:lnTo>
                  <a:pt x="884745" y="3825"/>
                </a:lnTo>
                <a:lnTo>
                  <a:pt x="949306" y="8482"/>
                </a:lnTo>
                <a:lnTo>
                  <a:pt x="1011621" y="14856"/>
                </a:lnTo>
                <a:lnTo>
                  <a:pt x="1071425" y="22863"/>
                </a:lnTo>
                <a:lnTo>
                  <a:pt x="1128452" y="32420"/>
                </a:lnTo>
                <a:lnTo>
                  <a:pt x="1182439" y="43443"/>
                </a:lnTo>
                <a:lnTo>
                  <a:pt x="1233120" y="55848"/>
                </a:lnTo>
                <a:lnTo>
                  <a:pt x="1280231" y="69550"/>
                </a:lnTo>
                <a:lnTo>
                  <a:pt x="1323507" y="84468"/>
                </a:lnTo>
                <a:lnTo>
                  <a:pt x="1362683" y="100515"/>
                </a:lnTo>
                <a:lnTo>
                  <a:pt x="1397495" y="117610"/>
                </a:lnTo>
                <a:lnTo>
                  <a:pt x="1452966" y="154603"/>
                </a:lnTo>
                <a:lnTo>
                  <a:pt x="1487802" y="194777"/>
                </a:lnTo>
                <a:lnTo>
                  <a:pt x="1499884" y="237461"/>
                </a:lnTo>
                <a:lnTo>
                  <a:pt x="1496820" y="259075"/>
                </a:lnTo>
                <a:lnTo>
                  <a:pt x="1473096" y="300588"/>
                </a:lnTo>
                <a:lnTo>
                  <a:pt x="1427678" y="339256"/>
                </a:lnTo>
                <a:lnTo>
                  <a:pt x="1362683" y="374407"/>
                </a:lnTo>
                <a:lnTo>
                  <a:pt x="1323507" y="390455"/>
                </a:lnTo>
                <a:lnTo>
                  <a:pt x="1280231" y="405372"/>
                </a:lnTo>
                <a:lnTo>
                  <a:pt x="1233120" y="419075"/>
                </a:lnTo>
                <a:lnTo>
                  <a:pt x="1182439" y="431480"/>
                </a:lnTo>
                <a:lnTo>
                  <a:pt x="1128452" y="442503"/>
                </a:lnTo>
                <a:lnTo>
                  <a:pt x="1071425" y="452060"/>
                </a:lnTo>
                <a:lnTo>
                  <a:pt x="1011621" y="460067"/>
                </a:lnTo>
                <a:lnTo>
                  <a:pt x="949306" y="466441"/>
                </a:lnTo>
                <a:lnTo>
                  <a:pt x="884745" y="471097"/>
                </a:lnTo>
                <a:lnTo>
                  <a:pt x="818202" y="473953"/>
                </a:lnTo>
                <a:lnTo>
                  <a:pt x="749942" y="474923"/>
                </a:lnTo>
                <a:lnTo>
                  <a:pt x="681682" y="473953"/>
                </a:lnTo>
                <a:lnTo>
                  <a:pt x="615139" y="471097"/>
                </a:lnTo>
                <a:lnTo>
                  <a:pt x="550577" y="466441"/>
                </a:lnTo>
                <a:lnTo>
                  <a:pt x="488263" y="460067"/>
                </a:lnTo>
                <a:lnTo>
                  <a:pt x="428459" y="452060"/>
                </a:lnTo>
                <a:lnTo>
                  <a:pt x="371432" y="442503"/>
                </a:lnTo>
                <a:lnTo>
                  <a:pt x="317445" y="431480"/>
                </a:lnTo>
                <a:lnTo>
                  <a:pt x="266764" y="419075"/>
                </a:lnTo>
                <a:lnTo>
                  <a:pt x="219653" y="405372"/>
                </a:lnTo>
                <a:lnTo>
                  <a:pt x="176377" y="390455"/>
                </a:lnTo>
                <a:lnTo>
                  <a:pt x="137200" y="374407"/>
                </a:lnTo>
                <a:lnTo>
                  <a:pt x="102389" y="357313"/>
                </a:lnTo>
                <a:lnTo>
                  <a:pt x="46918" y="320319"/>
                </a:lnTo>
                <a:lnTo>
                  <a:pt x="12082" y="280145"/>
                </a:lnTo>
                <a:lnTo>
                  <a:pt x="0" y="237461"/>
                </a:lnTo>
                <a:close/>
              </a:path>
            </a:pathLst>
          </a:custGeom>
          <a:noFill/>
          <a:ln cap="flat" cmpd="sng" w="3275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3"/>
          <p:cNvSpPr txBox="1"/>
          <p:nvPr/>
        </p:nvSpPr>
        <p:spPr>
          <a:xfrm>
            <a:off x="9906000" y="4514139"/>
            <a:ext cx="2151530" cy="353943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150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Marque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Avançado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2" name="Google Shape;612;p63"/>
          <p:cNvCxnSpPr/>
          <p:nvPr/>
        </p:nvCxnSpPr>
        <p:spPr>
          <a:xfrm>
            <a:off x="11161059" y="4868083"/>
            <a:ext cx="197223" cy="123646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1405"/>
            <a:ext cx="12192000" cy="63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4"/>
          <p:cNvSpPr txBox="1"/>
          <p:nvPr/>
        </p:nvSpPr>
        <p:spPr>
          <a:xfrm>
            <a:off x="7313996" y="5588093"/>
            <a:ext cx="2560560" cy="353942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335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em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Carregar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9" name="Google Shape;619;p64"/>
          <p:cNvGrpSpPr/>
          <p:nvPr/>
        </p:nvGrpSpPr>
        <p:grpSpPr>
          <a:xfrm>
            <a:off x="7936910" y="6141936"/>
            <a:ext cx="1316880" cy="600030"/>
            <a:chOff x="7173883" y="6176355"/>
            <a:chExt cx="1629294" cy="606828"/>
          </a:xfrm>
        </p:grpSpPr>
        <p:pic>
          <p:nvPicPr>
            <p:cNvPr id="620" name="Google Shape;620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73883" y="6176355"/>
              <a:ext cx="1629294" cy="606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64"/>
            <p:cNvSpPr/>
            <p:nvPr/>
          </p:nvSpPr>
          <p:spPr>
            <a:xfrm>
              <a:off x="7236949" y="6219980"/>
              <a:ext cx="1500505" cy="474980"/>
            </a:xfrm>
            <a:custGeom>
              <a:rect b="b" l="l" r="r" t="t"/>
              <a:pathLst>
                <a:path extrusionOk="0" h="474979" w="1500504">
                  <a:moveTo>
                    <a:pt x="0" y="237461"/>
                  </a:moveTo>
                  <a:lnTo>
                    <a:pt x="12082" y="194777"/>
                  </a:lnTo>
                  <a:lnTo>
                    <a:pt x="46918" y="154603"/>
                  </a:lnTo>
                  <a:lnTo>
                    <a:pt x="102389" y="117610"/>
                  </a:lnTo>
                  <a:lnTo>
                    <a:pt x="137200" y="100515"/>
                  </a:lnTo>
                  <a:lnTo>
                    <a:pt x="176377" y="84468"/>
                  </a:lnTo>
                  <a:lnTo>
                    <a:pt x="219653" y="69550"/>
                  </a:lnTo>
                  <a:lnTo>
                    <a:pt x="266764" y="55848"/>
                  </a:lnTo>
                  <a:lnTo>
                    <a:pt x="317445" y="43443"/>
                  </a:lnTo>
                  <a:lnTo>
                    <a:pt x="371432" y="32420"/>
                  </a:lnTo>
                  <a:lnTo>
                    <a:pt x="428459" y="22863"/>
                  </a:lnTo>
                  <a:lnTo>
                    <a:pt x="488263" y="14856"/>
                  </a:lnTo>
                  <a:lnTo>
                    <a:pt x="550577" y="8482"/>
                  </a:lnTo>
                  <a:lnTo>
                    <a:pt x="615139" y="3825"/>
                  </a:lnTo>
                  <a:lnTo>
                    <a:pt x="681682" y="970"/>
                  </a:lnTo>
                  <a:lnTo>
                    <a:pt x="749942" y="0"/>
                  </a:lnTo>
                  <a:lnTo>
                    <a:pt x="818202" y="970"/>
                  </a:lnTo>
                  <a:lnTo>
                    <a:pt x="884745" y="3825"/>
                  </a:lnTo>
                  <a:lnTo>
                    <a:pt x="949306" y="8482"/>
                  </a:lnTo>
                  <a:lnTo>
                    <a:pt x="1011621" y="14856"/>
                  </a:lnTo>
                  <a:lnTo>
                    <a:pt x="1071425" y="22863"/>
                  </a:lnTo>
                  <a:lnTo>
                    <a:pt x="1128452" y="32420"/>
                  </a:lnTo>
                  <a:lnTo>
                    <a:pt x="1182439" y="43443"/>
                  </a:lnTo>
                  <a:lnTo>
                    <a:pt x="1233120" y="55848"/>
                  </a:lnTo>
                  <a:lnTo>
                    <a:pt x="1280231" y="69550"/>
                  </a:lnTo>
                  <a:lnTo>
                    <a:pt x="1323507" y="84468"/>
                  </a:lnTo>
                  <a:lnTo>
                    <a:pt x="1362683" y="100515"/>
                  </a:lnTo>
                  <a:lnTo>
                    <a:pt x="1397495" y="117610"/>
                  </a:lnTo>
                  <a:lnTo>
                    <a:pt x="1452966" y="154603"/>
                  </a:lnTo>
                  <a:lnTo>
                    <a:pt x="1487802" y="194777"/>
                  </a:lnTo>
                  <a:lnTo>
                    <a:pt x="1499884" y="237461"/>
                  </a:lnTo>
                  <a:lnTo>
                    <a:pt x="1496820" y="259075"/>
                  </a:lnTo>
                  <a:lnTo>
                    <a:pt x="1473096" y="300588"/>
                  </a:lnTo>
                  <a:lnTo>
                    <a:pt x="1427678" y="339256"/>
                  </a:lnTo>
                  <a:lnTo>
                    <a:pt x="1362683" y="374407"/>
                  </a:lnTo>
                  <a:lnTo>
                    <a:pt x="1323507" y="390455"/>
                  </a:lnTo>
                  <a:lnTo>
                    <a:pt x="1280231" y="405372"/>
                  </a:lnTo>
                  <a:lnTo>
                    <a:pt x="1233120" y="419075"/>
                  </a:lnTo>
                  <a:lnTo>
                    <a:pt x="1182439" y="431480"/>
                  </a:lnTo>
                  <a:lnTo>
                    <a:pt x="1128452" y="442503"/>
                  </a:lnTo>
                  <a:lnTo>
                    <a:pt x="1071425" y="452060"/>
                  </a:lnTo>
                  <a:lnTo>
                    <a:pt x="1011621" y="460067"/>
                  </a:lnTo>
                  <a:lnTo>
                    <a:pt x="949306" y="466441"/>
                  </a:lnTo>
                  <a:lnTo>
                    <a:pt x="884745" y="471097"/>
                  </a:lnTo>
                  <a:lnTo>
                    <a:pt x="818202" y="473953"/>
                  </a:lnTo>
                  <a:lnTo>
                    <a:pt x="749942" y="474923"/>
                  </a:lnTo>
                  <a:lnTo>
                    <a:pt x="681682" y="473953"/>
                  </a:lnTo>
                  <a:lnTo>
                    <a:pt x="615139" y="471097"/>
                  </a:lnTo>
                  <a:lnTo>
                    <a:pt x="550577" y="466441"/>
                  </a:lnTo>
                  <a:lnTo>
                    <a:pt x="488263" y="460067"/>
                  </a:lnTo>
                  <a:lnTo>
                    <a:pt x="428459" y="452060"/>
                  </a:lnTo>
                  <a:lnTo>
                    <a:pt x="371432" y="442503"/>
                  </a:lnTo>
                  <a:lnTo>
                    <a:pt x="317445" y="431480"/>
                  </a:lnTo>
                  <a:lnTo>
                    <a:pt x="266764" y="419075"/>
                  </a:lnTo>
                  <a:lnTo>
                    <a:pt x="219653" y="405372"/>
                  </a:lnTo>
                  <a:lnTo>
                    <a:pt x="176377" y="390455"/>
                  </a:lnTo>
                  <a:lnTo>
                    <a:pt x="137200" y="374407"/>
                  </a:lnTo>
                  <a:lnTo>
                    <a:pt x="102389" y="357313"/>
                  </a:lnTo>
                  <a:lnTo>
                    <a:pt x="46918" y="320319"/>
                  </a:lnTo>
                  <a:lnTo>
                    <a:pt x="12082" y="280145"/>
                  </a:lnTo>
                  <a:lnTo>
                    <a:pt x="0" y="237461"/>
                  </a:lnTo>
                  <a:close/>
                </a:path>
              </a:pathLst>
            </a:custGeom>
            <a:noFill/>
            <a:ln cap="flat" cmpd="sng" w="32750">
              <a:solidFill>
                <a:srgbClr val="FF2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64"/>
          <p:cNvSpPr txBox="1"/>
          <p:nvPr>
            <p:ph idx="11" type="ftr"/>
          </p:nvPr>
        </p:nvSpPr>
        <p:spPr>
          <a:xfrm>
            <a:off x="4049114" y="6586594"/>
            <a:ext cx="3834675" cy="2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2" y="7598"/>
            <a:ext cx="58083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5"/>
          <p:cNvSpPr txBox="1"/>
          <p:nvPr/>
        </p:nvSpPr>
        <p:spPr>
          <a:xfrm>
            <a:off x="5924555" y="284868"/>
            <a:ext cx="5979956" cy="1302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12700" marR="5080" rtl="0" algn="just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conjunto de dados DICOM é carregado no Slicer como uma hierarquia DICOM de série de estudo de paciente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9" name="Google Shape;629;p65"/>
          <p:cNvGrpSpPr/>
          <p:nvPr/>
        </p:nvGrpSpPr>
        <p:grpSpPr>
          <a:xfrm>
            <a:off x="8863464" y="4056261"/>
            <a:ext cx="1591887" cy="2019991"/>
            <a:chOff x="7506392" y="3674226"/>
            <a:chExt cx="1591887" cy="2019991"/>
          </a:xfrm>
        </p:grpSpPr>
        <p:pic>
          <p:nvPicPr>
            <p:cNvPr id="630" name="Google Shape;630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55032" y="3674226"/>
              <a:ext cx="116378" cy="91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65"/>
            <p:cNvSpPr/>
            <p:nvPr/>
          </p:nvSpPr>
          <p:spPr>
            <a:xfrm>
              <a:off x="8112417" y="3701068"/>
              <a:ext cx="0" cy="826135"/>
            </a:xfrm>
            <a:custGeom>
              <a:rect b="b" l="l" r="r" t="t"/>
              <a:pathLst>
                <a:path extrusionOk="0" h="826135" w="120000">
                  <a:moveTo>
                    <a:pt x="0" y="0"/>
                  </a:moveTo>
                  <a:lnTo>
                    <a:pt x="0" y="825952"/>
                  </a:lnTo>
                </a:path>
              </a:pathLst>
            </a:custGeom>
            <a:noFill/>
            <a:ln cap="flat" cmpd="sng" w="25375">
              <a:solidFill>
                <a:srgbClr val="6095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2" name="Google Shape;632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06392" y="4305993"/>
              <a:ext cx="1005840" cy="864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65"/>
            <p:cNvSpPr/>
            <p:nvPr/>
          </p:nvSpPr>
          <p:spPr>
            <a:xfrm>
              <a:off x="7557465" y="4331424"/>
              <a:ext cx="905510" cy="765810"/>
            </a:xfrm>
            <a:custGeom>
              <a:rect b="b" l="l" r="r" t="t"/>
              <a:pathLst>
                <a:path extrusionOk="0" h="765810" w="905509">
                  <a:moveTo>
                    <a:pt x="905255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05255" y="765467"/>
                  </a:lnTo>
                  <a:lnTo>
                    <a:pt x="905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65"/>
            <p:cNvSpPr/>
            <p:nvPr/>
          </p:nvSpPr>
          <p:spPr>
            <a:xfrm>
              <a:off x="7557461" y="4331429"/>
              <a:ext cx="904875" cy="765175"/>
            </a:xfrm>
            <a:custGeom>
              <a:rect b="b" l="l" r="r" t="t"/>
              <a:pathLst>
                <a:path extrusionOk="0" h="765175" w="904875">
                  <a:moveTo>
                    <a:pt x="0" y="0"/>
                  </a:moveTo>
                  <a:lnTo>
                    <a:pt x="904797" y="0"/>
                  </a:lnTo>
                  <a:lnTo>
                    <a:pt x="904797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5" name="Google Shape;635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76803" y="4459778"/>
              <a:ext cx="1064028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6" name="Google Shape;636;p65"/>
            <p:cNvSpPr/>
            <p:nvPr/>
          </p:nvSpPr>
          <p:spPr>
            <a:xfrm>
              <a:off x="7727784" y="4488586"/>
              <a:ext cx="962660" cy="765810"/>
            </a:xfrm>
            <a:custGeom>
              <a:rect b="b" l="l" r="r" t="t"/>
              <a:pathLst>
                <a:path extrusionOk="0" h="765810" w="962659">
                  <a:moveTo>
                    <a:pt x="962037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62037" y="765467"/>
                  </a:lnTo>
                  <a:lnTo>
                    <a:pt x="962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5"/>
            <p:cNvSpPr/>
            <p:nvPr/>
          </p:nvSpPr>
          <p:spPr>
            <a:xfrm>
              <a:off x="7727791" y="4488587"/>
              <a:ext cx="962025" cy="765175"/>
            </a:xfrm>
            <a:custGeom>
              <a:rect b="b" l="l" r="r" t="t"/>
              <a:pathLst>
                <a:path extrusionOk="0" h="765175" w="962025">
                  <a:moveTo>
                    <a:pt x="0" y="0"/>
                  </a:moveTo>
                  <a:lnTo>
                    <a:pt x="961544" y="0"/>
                  </a:lnTo>
                  <a:lnTo>
                    <a:pt x="961544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8" name="Google Shape;638;p6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47214" y="4650971"/>
              <a:ext cx="1047403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65"/>
            <p:cNvSpPr/>
            <p:nvPr/>
          </p:nvSpPr>
          <p:spPr>
            <a:xfrm>
              <a:off x="7898117" y="4679759"/>
              <a:ext cx="946150" cy="765810"/>
            </a:xfrm>
            <a:custGeom>
              <a:rect b="b" l="l" r="r" t="t"/>
              <a:pathLst>
                <a:path extrusionOk="0" h="765810" w="946150">
                  <a:moveTo>
                    <a:pt x="945997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45997" y="765467"/>
                  </a:lnTo>
                  <a:lnTo>
                    <a:pt x="945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5"/>
            <p:cNvSpPr/>
            <p:nvPr/>
          </p:nvSpPr>
          <p:spPr>
            <a:xfrm>
              <a:off x="7898122" y="4679765"/>
              <a:ext cx="945515" cy="765175"/>
            </a:xfrm>
            <a:custGeom>
              <a:rect b="b" l="l" r="r" t="t"/>
              <a:pathLst>
                <a:path extrusionOk="0" h="765175" w="945515">
                  <a:moveTo>
                    <a:pt x="0" y="0"/>
                  </a:moveTo>
                  <a:lnTo>
                    <a:pt x="945521" y="0"/>
                  </a:lnTo>
                  <a:lnTo>
                    <a:pt x="945521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1" name="Google Shape;641;p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17625" y="4825538"/>
              <a:ext cx="1080654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65"/>
            <p:cNvSpPr/>
            <p:nvPr/>
          </p:nvSpPr>
          <p:spPr>
            <a:xfrm>
              <a:off x="8068449" y="4853927"/>
              <a:ext cx="980440" cy="765810"/>
            </a:xfrm>
            <a:custGeom>
              <a:rect b="b" l="l" r="r" t="t"/>
              <a:pathLst>
                <a:path extrusionOk="0" h="765810" w="980440">
                  <a:moveTo>
                    <a:pt x="980312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80312" y="765467"/>
                  </a:lnTo>
                  <a:lnTo>
                    <a:pt x="980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65"/>
            <p:cNvSpPr/>
            <p:nvPr/>
          </p:nvSpPr>
          <p:spPr>
            <a:xfrm>
              <a:off x="8068453" y="4853933"/>
              <a:ext cx="979805" cy="765175"/>
            </a:xfrm>
            <a:custGeom>
              <a:rect b="b" l="l" r="r" t="t"/>
              <a:pathLst>
                <a:path extrusionOk="0" h="765175" w="979804">
                  <a:moveTo>
                    <a:pt x="0" y="0"/>
                  </a:moveTo>
                  <a:lnTo>
                    <a:pt x="979809" y="0"/>
                  </a:lnTo>
                  <a:lnTo>
                    <a:pt x="979809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" name="Google Shape;644;p65"/>
          <p:cNvSpPr txBox="1"/>
          <p:nvPr/>
        </p:nvSpPr>
        <p:spPr>
          <a:xfrm>
            <a:off x="9582778" y="5407498"/>
            <a:ext cx="85178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54610" lvl="0" marL="66675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Instância:  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CT Slice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65"/>
          <p:cNvGrpSpPr/>
          <p:nvPr/>
        </p:nvGrpSpPr>
        <p:grpSpPr>
          <a:xfrm>
            <a:off x="7741246" y="1811823"/>
            <a:ext cx="3162992" cy="2065714"/>
            <a:chOff x="6384174" y="1429788"/>
            <a:chExt cx="3162992" cy="2065714"/>
          </a:xfrm>
        </p:grpSpPr>
        <p:pic>
          <p:nvPicPr>
            <p:cNvPr id="646" name="Google Shape;646;p6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46719" y="2090651"/>
              <a:ext cx="116378" cy="140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65"/>
            <p:cNvSpPr/>
            <p:nvPr/>
          </p:nvSpPr>
          <p:spPr>
            <a:xfrm>
              <a:off x="8103099" y="2117378"/>
              <a:ext cx="0" cy="1311275"/>
            </a:xfrm>
            <a:custGeom>
              <a:rect b="b" l="l" r="r" t="t"/>
              <a:pathLst>
                <a:path extrusionOk="0" h="1311275" w="120000">
                  <a:moveTo>
                    <a:pt x="0" y="0"/>
                  </a:moveTo>
                  <a:lnTo>
                    <a:pt x="0" y="1310954"/>
                  </a:lnTo>
                </a:path>
              </a:pathLst>
            </a:custGeom>
            <a:noFill/>
            <a:ln cap="flat" cmpd="sng" w="25375">
              <a:solidFill>
                <a:srgbClr val="6095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8" name="Google Shape;648;p6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28904" y="1429788"/>
              <a:ext cx="2547851" cy="760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" name="Google Shape;649;p65"/>
            <p:cNvSpPr/>
            <p:nvPr/>
          </p:nvSpPr>
          <p:spPr>
            <a:xfrm>
              <a:off x="6880593" y="1456880"/>
              <a:ext cx="2445385" cy="661035"/>
            </a:xfrm>
            <a:custGeom>
              <a:rect b="b" l="l" r="r" t="t"/>
              <a:pathLst>
                <a:path extrusionOk="0" h="661035" w="2445384">
                  <a:moveTo>
                    <a:pt x="2445016" y="0"/>
                  </a:moveTo>
                  <a:lnTo>
                    <a:pt x="0" y="0"/>
                  </a:lnTo>
                  <a:lnTo>
                    <a:pt x="0" y="660501"/>
                  </a:lnTo>
                  <a:lnTo>
                    <a:pt x="2445016" y="660501"/>
                  </a:lnTo>
                  <a:lnTo>
                    <a:pt x="24450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0" name="Google Shape;650;p6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84174" y="2290156"/>
              <a:ext cx="3162992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65"/>
            <p:cNvSpPr/>
            <p:nvPr/>
          </p:nvSpPr>
          <p:spPr>
            <a:xfrm>
              <a:off x="6435781" y="2318512"/>
              <a:ext cx="3058160" cy="582930"/>
            </a:xfrm>
            <a:custGeom>
              <a:rect b="b" l="l" r="r" t="t"/>
              <a:pathLst>
                <a:path extrusionOk="0" h="582930" w="3058159">
                  <a:moveTo>
                    <a:pt x="0" y="0"/>
                  </a:moveTo>
                  <a:lnTo>
                    <a:pt x="3058110" y="0"/>
                  </a:lnTo>
                  <a:lnTo>
                    <a:pt x="3058110" y="582811"/>
                  </a:lnTo>
                  <a:lnTo>
                    <a:pt x="0" y="5828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65"/>
            <p:cNvSpPr/>
            <p:nvPr/>
          </p:nvSpPr>
          <p:spPr>
            <a:xfrm>
              <a:off x="6452730" y="2318511"/>
              <a:ext cx="3042920" cy="584835"/>
            </a:xfrm>
            <a:custGeom>
              <a:rect b="b" l="l" r="r" t="t"/>
              <a:pathLst>
                <a:path extrusionOk="0" h="584835" w="3042920">
                  <a:moveTo>
                    <a:pt x="3042716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3042716" y="584771"/>
                  </a:lnTo>
                  <a:lnTo>
                    <a:pt x="3042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3" name="Google Shape;653;p65"/>
          <p:cNvSpPr txBox="1"/>
          <p:nvPr/>
        </p:nvSpPr>
        <p:spPr>
          <a:xfrm>
            <a:off x="6737311" y="2682678"/>
            <a:ext cx="4033814" cy="80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1073785" lvl="0" marL="201295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Estudo:</a:t>
            </a:r>
            <a:endParaRPr/>
          </a:p>
          <a:p>
            <a:pPr indent="1073785" lvl="0" marL="201295" marR="0" rtl="0" algn="ctr">
              <a:lnSpc>
                <a:spcPct val="11875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CT Thorax Abdomen (20050601)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073785" lvl="0" marL="201295" marR="0" rtl="0" algn="ctr">
              <a:lnSpc>
                <a:spcPct val="11875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65"/>
          <p:cNvSpPr/>
          <p:nvPr/>
        </p:nvSpPr>
        <p:spPr>
          <a:xfrm>
            <a:off x="8306778" y="1856187"/>
            <a:ext cx="2376170" cy="584835"/>
          </a:xfrm>
          <a:custGeom>
            <a:rect b="b" l="l" r="r" t="t"/>
            <a:pathLst>
              <a:path extrusionOk="0" h="584835" w="2376170">
                <a:moveTo>
                  <a:pt x="2375903" y="0"/>
                </a:moveTo>
                <a:lnTo>
                  <a:pt x="0" y="0"/>
                </a:lnTo>
                <a:lnTo>
                  <a:pt x="0" y="584771"/>
                </a:lnTo>
                <a:lnTo>
                  <a:pt x="2375903" y="584771"/>
                </a:lnTo>
                <a:lnTo>
                  <a:pt x="23759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65"/>
          <p:cNvSpPr txBox="1"/>
          <p:nvPr/>
        </p:nvSpPr>
        <p:spPr>
          <a:xfrm>
            <a:off x="8237659" y="1838904"/>
            <a:ext cx="2444115" cy="561051"/>
          </a:xfrm>
          <a:prstGeom prst="rect">
            <a:avLst/>
          </a:prstGeom>
          <a:noFill/>
          <a:ln cap="flat" cmpd="sng" w="9525">
            <a:solidFill>
              <a:srgbClr val="5B92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596265" lvl="0" marL="340360" marR="258445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Paciente:  </a:t>
            </a:r>
            <a:r>
              <a:rPr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patient1 (patient1_ID)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65"/>
          <p:cNvGrpSpPr/>
          <p:nvPr/>
        </p:nvGrpSpPr>
        <p:grpSpPr>
          <a:xfrm>
            <a:off x="7820217" y="3765314"/>
            <a:ext cx="3158836" cy="681643"/>
            <a:chOff x="6463145" y="3383279"/>
            <a:chExt cx="3158836" cy="681643"/>
          </a:xfrm>
        </p:grpSpPr>
        <p:pic>
          <p:nvPicPr>
            <p:cNvPr id="657" name="Google Shape;657;p6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63145" y="3383279"/>
              <a:ext cx="3158836" cy="681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6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03471" y="3408217"/>
              <a:ext cx="2074025" cy="640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65"/>
            <p:cNvSpPr/>
            <p:nvPr/>
          </p:nvSpPr>
          <p:spPr>
            <a:xfrm>
              <a:off x="6513817" y="3409518"/>
              <a:ext cx="3060065" cy="583565"/>
            </a:xfrm>
            <a:custGeom>
              <a:rect b="b" l="l" r="r" t="t"/>
              <a:pathLst>
                <a:path extrusionOk="0" h="583564" w="3060065">
                  <a:moveTo>
                    <a:pt x="3059671" y="0"/>
                  </a:moveTo>
                  <a:lnTo>
                    <a:pt x="0" y="0"/>
                  </a:lnTo>
                  <a:lnTo>
                    <a:pt x="0" y="583107"/>
                  </a:lnTo>
                  <a:lnTo>
                    <a:pt x="3059671" y="583107"/>
                  </a:lnTo>
                  <a:lnTo>
                    <a:pt x="30596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65"/>
            <p:cNvSpPr/>
            <p:nvPr/>
          </p:nvSpPr>
          <p:spPr>
            <a:xfrm>
              <a:off x="6513811" y="3409513"/>
              <a:ext cx="3058160" cy="582930"/>
            </a:xfrm>
            <a:custGeom>
              <a:rect b="b" l="l" r="r" t="t"/>
              <a:pathLst>
                <a:path extrusionOk="0" h="582929" w="3058159">
                  <a:moveTo>
                    <a:pt x="0" y="0"/>
                  </a:moveTo>
                  <a:lnTo>
                    <a:pt x="3058109" y="0"/>
                  </a:lnTo>
                  <a:lnTo>
                    <a:pt x="3058109" y="582811"/>
                  </a:lnTo>
                  <a:lnTo>
                    <a:pt x="0" y="5828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65"/>
          <p:cNvSpPr txBox="1"/>
          <p:nvPr/>
        </p:nvSpPr>
        <p:spPr>
          <a:xfrm>
            <a:off x="8423293" y="3826563"/>
            <a:ext cx="1961514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Série: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6: CT_Thorax Abdomen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2" name="Google Shape;662;p65"/>
          <p:cNvCxnSpPr/>
          <p:nvPr/>
        </p:nvCxnSpPr>
        <p:spPr>
          <a:xfrm rot="10800000">
            <a:off x="1837765" y="2192130"/>
            <a:ext cx="5851792" cy="82296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663" name="Google Shape;663;p65"/>
          <p:cNvCxnSpPr>
            <a:stCxn id="648" idx="1"/>
          </p:cNvCxnSpPr>
          <p:nvPr/>
        </p:nvCxnSpPr>
        <p:spPr>
          <a:xfrm rot="10800000">
            <a:off x="1308776" y="1972230"/>
            <a:ext cx="6877200" cy="21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664" name="Google Shape;664;p65"/>
          <p:cNvCxnSpPr/>
          <p:nvPr/>
        </p:nvCxnSpPr>
        <p:spPr>
          <a:xfrm rot="10800000">
            <a:off x="1515035" y="2399955"/>
            <a:ext cx="6231907" cy="172940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665" name="Google Shape;665;p65"/>
          <p:cNvSpPr txBox="1"/>
          <p:nvPr>
            <p:ph idx="11" type="ftr"/>
          </p:nvPr>
        </p:nvSpPr>
        <p:spPr>
          <a:xfrm>
            <a:off x="5459627" y="6593064"/>
            <a:ext cx="3718680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6"/>
          <p:cNvSpPr txBox="1"/>
          <p:nvPr/>
        </p:nvSpPr>
        <p:spPr>
          <a:xfrm>
            <a:off x="239484" y="2644170"/>
            <a:ext cx="1171302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Visualização de um conjunto de dados DICOM no Slicer</a:t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66"/>
          <p:cNvSpPr txBox="1"/>
          <p:nvPr>
            <p:ph idx="11" type="ftr"/>
          </p:nvPr>
        </p:nvSpPr>
        <p:spPr>
          <a:xfrm>
            <a:off x="4974799" y="6442066"/>
            <a:ext cx="3138259" cy="2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758"/>
            <a:ext cx="12192000" cy="6302483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7"/>
          <p:cNvSpPr txBox="1"/>
          <p:nvPr/>
        </p:nvSpPr>
        <p:spPr>
          <a:xfrm>
            <a:off x="1346164" y="3381015"/>
            <a:ext cx="3449954" cy="1277272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24701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no ícone da GUI do Slicer para exibir a lista de layouts do Slicer e selecione Convencional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8" name="Google Shape;678;p67"/>
          <p:cNvCxnSpPr/>
          <p:nvPr/>
        </p:nvCxnSpPr>
        <p:spPr>
          <a:xfrm flipH="1" rot="10800000">
            <a:off x="4150659" y="1004049"/>
            <a:ext cx="1237550" cy="2376966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679" name="Google Shape;679;p67"/>
          <p:cNvSpPr txBox="1"/>
          <p:nvPr>
            <p:ph idx="11" type="ftr"/>
          </p:nvPr>
        </p:nvSpPr>
        <p:spPr>
          <a:xfrm>
            <a:off x="3717401" y="6585648"/>
            <a:ext cx="3341616" cy="209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5052"/>
            <a:ext cx="12192000" cy="632789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8"/>
          <p:cNvSpPr txBox="1"/>
          <p:nvPr/>
        </p:nvSpPr>
        <p:spPr>
          <a:xfrm>
            <a:off x="2884968" y="2727972"/>
            <a:ext cx="3772506" cy="969495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1873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Slicer exibe as imagens axiais, coronais e sagitais da série 6:CT_Thorax_Abdomen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68"/>
          <p:cNvSpPr txBox="1"/>
          <p:nvPr>
            <p:ph idx="11" type="ftr"/>
          </p:nvPr>
        </p:nvSpPr>
        <p:spPr>
          <a:xfrm>
            <a:off x="3845859" y="6592948"/>
            <a:ext cx="3341616" cy="23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752"/>
            <a:ext cx="12192000" cy="651849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9"/>
          <p:cNvSpPr txBox="1"/>
          <p:nvPr/>
        </p:nvSpPr>
        <p:spPr>
          <a:xfrm>
            <a:off x="5988024" y="2846476"/>
            <a:ext cx="3412650" cy="1328569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12255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com o botão direito do mouse em 6: CT_Thorax_Abdomen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122554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Selecione Editar propriedades...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5" name="Google Shape;695;p69"/>
          <p:cNvCxnSpPr>
            <a:stCxn id="694" idx="1"/>
          </p:cNvCxnSpPr>
          <p:nvPr/>
        </p:nvCxnSpPr>
        <p:spPr>
          <a:xfrm rot="10800000">
            <a:off x="3962424" y="3039161"/>
            <a:ext cx="2025600" cy="4716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696" name="Google Shape;696;p69"/>
          <p:cNvSpPr txBox="1"/>
          <p:nvPr>
            <p:ph idx="11" type="ftr"/>
          </p:nvPr>
        </p:nvSpPr>
        <p:spPr>
          <a:xfrm>
            <a:off x="4974799" y="6495855"/>
            <a:ext cx="2958965" cy="2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881062" y="501650"/>
            <a:ext cx="10429875" cy="57531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1579144" y="3044279"/>
            <a:ext cx="25527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Aviso legal</a:t>
            </a:r>
            <a:endParaRPr sz="44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5"/>
          <p:cNvCxnSpPr/>
          <p:nvPr/>
        </p:nvCxnSpPr>
        <p:spPr>
          <a:xfrm>
            <a:off x="4654550" y="1511300"/>
            <a:ext cx="0" cy="3924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5"/>
          <p:cNvSpPr txBox="1"/>
          <p:nvPr/>
        </p:nvSpPr>
        <p:spPr>
          <a:xfrm>
            <a:off x="5359580" y="2296204"/>
            <a:ext cx="5095581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335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3D Slicer é um aplicativo de software de código aberto gratuito distribuído sob uma licença no estilo BSD.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software não é aprovado pela FDA nem tem a marca CE e destina-se apenas a uso em pesquisa.</a:t>
            </a:r>
            <a:endParaRPr b="0" i="0" sz="21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875"/>
            <a:ext cx="12192000" cy="6334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70"/>
          <p:cNvCxnSpPr/>
          <p:nvPr/>
        </p:nvCxnSpPr>
        <p:spPr>
          <a:xfrm rot="10800000">
            <a:off x="2694105" y="2663420"/>
            <a:ext cx="1791978" cy="908263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703" name="Google Shape;703;p70"/>
          <p:cNvSpPr txBox="1"/>
          <p:nvPr/>
        </p:nvSpPr>
        <p:spPr>
          <a:xfrm>
            <a:off x="4597453" y="3267735"/>
            <a:ext cx="3700779" cy="1155445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90805" marR="113029" rtl="0" algn="l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na predefinição CT-Abdomen para ajustar automaticamente a exibição da janela/nível do conjunto de dados de CT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0"/>
          <p:cNvSpPr txBox="1"/>
          <p:nvPr>
            <p:ph idx="11" type="ftr"/>
          </p:nvPr>
        </p:nvSpPr>
        <p:spPr>
          <a:xfrm>
            <a:off x="4183145" y="6604132"/>
            <a:ext cx="3825710" cy="162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046"/>
            <a:ext cx="12192000" cy="65439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71"/>
          <p:cNvCxnSpPr/>
          <p:nvPr/>
        </p:nvCxnSpPr>
        <p:spPr>
          <a:xfrm flipH="1" rot="10800000">
            <a:off x="4822168" y="3972749"/>
            <a:ext cx="517358" cy="1052429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711" name="Google Shape;711;p71"/>
          <p:cNvSpPr txBox="1"/>
          <p:nvPr/>
        </p:nvSpPr>
        <p:spPr>
          <a:xfrm>
            <a:off x="7150227" y="592505"/>
            <a:ext cx="4384326" cy="3125215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Posicione o cursor do mouse sobre a faixa vermelha no visualizador vermelho para exibir o menu de fatias.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no ícone Elos para vincular os controles de fatia em todos os visualizadores de fatias.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no ícone Olho para exibir os três cortes anatômicos no Visualizador 3D.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2" name="Google Shape;712;p71"/>
          <p:cNvCxnSpPr/>
          <p:nvPr/>
        </p:nvCxnSpPr>
        <p:spPr>
          <a:xfrm rot="10800000">
            <a:off x="5585894" y="3972749"/>
            <a:ext cx="0" cy="838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713" name="Google Shape;713;p71"/>
          <p:cNvSpPr txBox="1"/>
          <p:nvPr>
            <p:ph idx="11" type="ftr"/>
          </p:nvPr>
        </p:nvSpPr>
        <p:spPr>
          <a:xfrm>
            <a:off x="4291499" y="6537810"/>
            <a:ext cx="3449193" cy="326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9972"/>
            <a:ext cx="12192000" cy="63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2"/>
          <p:cNvSpPr txBox="1"/>
          <p:nvPr/>
        </p:nvSpPr>
        <p:spPr>
          <a:xfrm>
            <a:off x="3047022" y="1784235"/>
            <a:ext cx="3144562" cy="600164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91440" marR="126364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três cortes anatômicos aparecem no visualizador 3D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2"/>
          <p:cNvSpPr txBox="1"/>
          <p:nvPr>
            <p:ph idx="11" type="ftr"/>
          </p:nvPr>
        </p:nvSpPr>
        <p:spPr>
          <a:xfrm>
            <a:off x="4043082" y="6594466"/>
            <a:ext cx="3485052" cy="263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752"/>
            <a:ext cx="12192000" cy="651849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3"/>
          <p:cNvSpPr txBox="1"/>
          <p:nvPr/>
        </p:nvSpPr>
        <p:spPr>
          <a:xfrm>
            <a:off x="458570" y="1260320"/>
            <a:ext cx="4587740" cy="869854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91440" marR="32131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no ícone do menu do layout do Slicer e selecione Widescreen Convencional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3"/>
          <p:cNvSpPr txBox="1"/>
          <p:nvPr>
            <p:ph idx="11" type="ftr"/>
          </p:nvPr>
        </p:nvSpPr>
        <p:spPr>
          <a:xfrm>
            <a:off x="3953435" y="6663770"/>
            <a:ext cx="3467122" cy="246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29" y="285398"/>
            <a:ext cx="12137971" cy="6287203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4"/>
          <p:cNvSpPr/>
          <p:nvPr/>
        </p:nvSpPr>
        <p:spPr>
          <a:xfrm>
            <a:off x="1157477" y="1025562"/>
            <a:ext cx="3719323" cy="612873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Slicer alterna o layout para Widescreen Convencional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74"/>
          <p:cNvSpPr txBox="1"/>
          <p:nvPr>
            <p:ph idx="11" type="ftr"/>
          </p:nvPr>
        </p:nvSpPr>
        <p:spPr>
          <a:xfrm>
            <a:off x="4956869" y="6558608"/>
            <a:ext cx="3066541" cy="21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582"/>
            <a:ext cx="12192000" cy="63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5"/>
          <p:cNvSpPr/>
          <p:nvPr/>
        </p:nvSpPr>
        <p:spPr>
          <a:xfrm>
            <a:off x="1945341" y="792480"/>
            <a:ext cx="3215804" cy="865991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o botão direito do mouse no Visualizador 3D para aumentar e diminuir o zoom.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75"/>
          <p:cNvSpPr txBox="1"/>
          <p:nvPr>
            <p:ph idx="11" type="ftr"/>
          </p:nvPr>
        </p:nvSpPr>
        <p:spPr>
          <a:xfrm>
            <a:off x="3711388" y="6583418"/>
            <a:ext cx="3637452" cy="1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8228"/>
            <a:ext cx="12192000" cy="632154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6"/>
          <p:cNvSpPr txBox="1"/>
          <p:nvPr/>
        </p:nvSpPr>
        <p:spPr>
          <a:xfrm>
            <a:off x="885559" y="2559531"/>
            <a:ext cx="3389629" cy="869469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91440" marR="3098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o botão esquerdo do mouse no Visualizador 3D para girar as imagens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76"/>
          <p:cNvSpPr txBox="1"/>
          <p:nvPr>
            <p:ph idx="11" type="ftr"/>
          </p:nvPr>
        </p:nvSpPr>
        <p:spPr>
          <a:xfrm>
            <a:off x="4052046" y="6589771"/>
            <a:ext cx="3836893" cy="14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8228"/>
            <a:ext cx="12192000" cy="6321543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7"/>
          <p:cNvSpPr txBox="1"/>
          <p:nvPr/>
        </p:nvSpPr>
        <p:spPr>
          <a:xfrm>
            <a:off x="3893765" y="6487926"/>
            <a:ext cx="4404467" cy="185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Dra. Sonia Pujol, Todos Los Derechos Reservados</a:t>
            </a:r>
            <a:endParaRPr/>
          </a:p>
        </p:txBody>
      </p:sp>
      <p:sp>
        <p:nvSpPr>
          <p:cNvPr id="757" name="Google Shape;757;p77"/>
          <p:cNvSpPr txBox="1"/>
          <p:nvPr/>
        </p:nvSpPr>
        <p:spPr>
          <a:xfrm>
            <a:off x="1113091" y="1213624"/>
            <a:ext cx="3192780" cy="2894382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91440" marR="244475" rtl="0" algn="l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Posicione o cursor do mouse sobre o ícone de alfinete na faixa azul da janela do visualizador 3D para exibir o controlador do visualizador 3D.</a:t>
            </a:r>
            <a:endParaRPr/>
          </a:p>
          <a:p>
            <a:pPr indent="0" lvl="0" marL="91440" marR="244475" rtl="0" algn="l">
              <a:lnSpc>
                <a:spcPct val="988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244475" rtl="0" algn="l">
              <a:lnSpc>
                <a:spcPct val="988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no segundo ícone na linha superior do controlador do visualizador 3D para centralizar a visualização 3D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58;p77"/>
          <p:cNvCxnSpPr/>
          <p:nvPr/>
        </p:nvCxnSpPr>
        <p:spPr>
          <a:xfrm flipH="1" rot="10800000">
            <a:off x="4305871" y="984630"/>
            <a:ext cx="882355" cy="33318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759" name="Google Shape;759;p77"/>
          <p:cNvCxnSpPr/>
          <p:nvPr/>
        </p:nvCxnSpPr>
        <p:spPr>
          <a:xfrm rot="10800000">
            <a:off x="6095998" y="1395230"/>
            <a:ext cx="365585" cy="863876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760" name="Google Shape;760;p77"/>
          <p:cNvSpPr txBox="1"/>
          <p:nvPr>
            <p:ph idx="11" type="ftr"/>
          </p:nvPr>
        </p:nvSpPr>
        <p:spPr>
          <a:xfrm>
            <a:off x="4974800" y="6442066"/>
            <a:ext cx="2248534" cy="21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5052"/>
            <a:ext cx="12192000" cy="6327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6" name="Google Shape;766;p78"/>
          <p:cNvCxnSpPr/>
          <p:nvPr/>
        </p:nvCxnSpPr>
        <p:spPr>
          <a:xfrm flipH="1" rot="10800000">
            <a:off x="8627890" y="994531"/>
            <a:ext cx="990600" cy="931763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767" name="Google Shape;767;p78"/>
          <p:cNvSpPr txBox="1"/>
          <p:nvPr/>
        </p:nvSpPr>
        <p:spPr>
          <a:xfrm>
            <a:off x="6086286" y="1926294"/>
            <a:ext cx="3330430" cy="878446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91440" marR="354965" rtl="0" algn="l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no ícone quadrado ao lado da letra "R" para ajustar o campo de visão.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78"/>
          <p:cNvSpPr txBox="1"/>
          <p:nvPr>
            <p:ph idx="11" type="ftr"/>
          </p:nvPr>
        </p:nvSpPr>
        <p:spPr>
          <a:xfrm>
            <a:off x="4157402" y="6592948"/>
            <a:ext cx="3198181" cy="254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79"/>
          <p:cNvGrpSpPr/>
          <p:nvPr/>
        </p:nvGrpSpPr>
        <p:grpSpPr>
          <a:xfrm>
            <a:off x="-8022" y="0"/>
            <a:ext cx="6539090" cy="6858000"/>
            <a:chOff x="0" y="0"/>
            <a:chExt cx="6539090" cy="6858000"/>
          </a:xfrm>
        </p:grpSpPr>
        <p:pic>
          <p:nvPicPr>
            <p:cNvPr id="774" name="Google Shape;774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236206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p79"/>
            <p:cNvSpPr/>
            <p:nvPr/>
          </p:nvSpPr>
          <p:spPr>
            <a:xfrm>
              <a:off x="5175745" y="0"/>
              <a:ext cx="1363345" cy="6858000"/>
            </a:xfrm>
            <a:custGeom>
              <a:rect b="b" l="l" r="r" t="t"/>
              <a:pathLst>
                <a:path extrusionOk="0" h="6858000" w="1363345">
                  <a:moveTo>
                    <a:pt x="136312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363129" y="6858000"/>
                  </a:lnTo>
                  <a:lnTo>
                    <a:pt x="13631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6" name="Google Shape;776;p79"/>
          <p:cNvSpPr txBox="1"/>
          <p:nvPr/>
        </p:nvSpPr>
        <p:spPr>
          <a:xfrm>
            <a:off x="4404410" y="2314591"/>
            <a:ext cx="7130143" cy="1674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Conjunto de dados #2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RM da mama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79"/>
          <p:cNvSpPr txBox="1"/>
          <p:nvPr>
            <p:ph idx="11" type="ftr"/>
          </p:nvPr>
        </p:nvSpPr>
        <p:spPr>
          <a:xfrm>
            <a:off x="5340655" y="6424137"/>
            <a:ext cx="3389271" cy="209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6"/>
          <p:cNvGrpSpPr/>
          <p:nvPr/>
        </p:nvGrpSpPr>
        <p:grpSpPr>
          <a:xfrm>
            <a:off x="885825" y="2667827"/>
            <a:ext cx="10420350" cy="1522346"/>
            <a:chOff x="0" y="0"/>
            <a:chExt cx="10420350" cy="1522346"/>
          </a:xfrm>
        </p:grpSpPr>
        <p:sp>
          <p:nvSpPr>
            <p:cNvPr id="184" name="Google Shape;184;p26"/>
            <p:cNvSpPr/>
            <p:nvPr/>
          </p:nvSpPr>
          <p:spPr>
            <a:xfrm>
              <a:off x="0" y="0"/>
              <a:ext cx="10420350" cy="1522346"/>
            </a:xfrm>
            <a:prstGeom prst="roundRect">
              <a:avLst>
                <a:gd fmla="val 10000" name="adj"/>
              </a:avLst>
            </a:prstGeom>
            <a:solidFill>
              <a:srgbClr val="B3C6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6"/>
            <p:cNvSpPr txBox="1"/>
            <p:nvPr/>
          </p:nvSpPr>
          <p:spPr>
            <a:xfrm>
              <a:off x="2236304" y="0"/>
              <a:ext cx="8184045" cy="152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Parte 1: Introdução ao DICOM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26"/>
          <p:cNvSpPr/>
          <p:nvPr/>
        </p:nvSpPr>
        <p:spPr>
          <a:xfrm>
            <a:off x="1038058" y="2820062"/>
            <a:ext cx="2084070" cy="1217876"/>
          </a:xfrm>
          <a:prstGeom prst="roundRect">
            <a:avLst>
              <a:gd fmla="val 10000" name="adj"/>
            </a:avLst>
          </a:prstGeom>
          <a:blipFill rotWithShape="1">
            <a:blip r:embed="rId3">
              <a:alphaModFix/>
            </a:blip>
            <a:stretch>
              <a:fillRect b="-3999" l="0" r="0" t="-3999"/>
            </a:stretch>
          </a:blip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0"/>
          <p:cNvSpPr txBox="1"/>
          <p:nvPr/>
        </p:nvSpPr>
        <p:spPr>
          <a:xfrm>
            <a:off x="546848" y="111194"/>
            <a:ext cx="109569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Conjunto de dados de ressonância magnética da mama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80"/>
          <p:cNvSpPr txBox="1"/>
          <p:nvPr/>
        </p:nvSpPr>
        <p:spPr>
          <a:xfrm>
            <a:off x="612138" y="1408502"/>
            <a:ext cx="11154000" cy="4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342900" lvl="0" marL="354965" marR="67945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conjunto de dados de RM da mama faz parte da coleção BREAST-DIAGNOSIS do Arquivo de Imagens do Câncer (TCIA) do Instituto Nacional do Câncer.</a:t>
            </a:r>
            <a:endParaRPr/>
          </a:p>
          <a:p>
            <a:pPr indent="-342900" lvl="0" marL="354965" marR="67945" rtl="0" algn="l">
              <a:lnSpc>
                <a:spcPct val="10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conjunto de dados foi adquirido de uma paciente com carcinoma ductal infiltrado na mama direita.</a:t>
            </a:r>
            <a:endParaRPr/>
          </a:p>
          <a:p>
            <a:pPr indent="-342900" lvl="0" marL="354965" marR="67945" rtl="0" algn="l">
              <a:lnSpc>
                <a:spcPct val="10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imagens DICOM consistem em um estudo e três séries: T2, STIR e BLISS.</a:t>
            </a:r>
            <a:endParaRPr/>
          </a:p>
          <a:p>
            <a:pPr indent="-342900" lvl="0" marL="354965" marR="67945" rtl="0" algn="l">
              <a:lnSpc>
                <a:spcPct val="10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BLISS é uma sequência de RM para estudos de RM da mama. A BLISS permite a medição de dois volumes bilaterais em uma única aquisição.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80"/>
          <p:cNvSpPr txBox="1"/>
          <p:nvPr/>
        </p:nvSpPr>
        <p:spPr>
          <a:xfrm>
            <a:off x="991440" y="5820763"/>
            <a:ext cx="9576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12700" marR="5080" rtl="0" algn="l">
              <a:lnSpc>
                <a:spcPct val="10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Bloch, B. Nicolas, Jain, Ashali, &amp; Jaﬀe, C. Carl. (2015). Data From BREAST-DIAGNOSIS. The Cancer Imaging  Archive.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http://doi.org/10.7937/K9/TCIA.2015.SDNRQXXR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80"/>
          <p:cNvSpPr txBox="1"/>
          <p:nvPr>
            <p:ph idx="11" type="ftr"/>
          </p:nvPr>
        </p:nvSpPr>
        <p:spPr>
          <a:xfrm>
            <a:off x="4867224" y="6442066"/>
            <a:ext cx="318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</a:t>
            </a:r>
            <a:r>
              <a:rPr lang="en-US"/>
              <a:t>Reservados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0465"/>
            <a:ext cx="12192000" cy="6277069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1"/>
          <p:cNvSpPr txBox="1"/>
          <p:nvPr/>
        </p:nvSpPr>
        <p:spPr>
          <a:xfrm>
            <a:off x="1511172" y="3952506"/>
            <a:ext cx="5080635" cy="661719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4362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Arraste e solte o diretório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dataset2_BreastMRI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módulo DICOM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81"/>
          <p:cNvCxnSpPr/>
          <p:nvPr/>
        </p:nvCxnSpPr>
        <p:spPr>
          <a:xfrm flipH="1" rot="10800000">
            <a:off x="4051489" y="3427673"/>
            <a:ext cx="1207624" cy="523506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793" name="Google Shape;793;p81"/>
          <p:cNvSpPr/>
          <p:nvPr/>
        </p:nvSpPr>
        <p:spPr>
          <a:xfrm>
            <a:off x="3183959" y="5213257"/>
            <a:ext cx="637277" cy="185333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81"/>
          <p:cNvSpPr txBox="1"/>
          <p:nvPr>
            <p:ph idx="11" type="ftr"/>
          </p:nvPr>
        </p:nvSpPr>
        <p:spPr>
          <a:xfrm>
            <a:off x="4773707" y="6594466"/>
            <a:ext cx="3388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  <p:pic>
        <p:nvPicPr>
          <p:cNvPr id="795" name="Google Shape;79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6637" y="2788723"/>
            <a:ext cx="2343477" cy="61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6818"/>
            <a:ext cx="12192000" cy="6264363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2"/>
          <p:cNvSpPr txBox="1"/>
          <p:nvPr/>
        </p:nvSpPr>
        <p:spPr>
          <a:xfrm>
            <a:off x="327114" y="2270293"/>
            <a:ext cx="5643880" cy="1379865"/>
          </a:xfrm>
          <a:prstGeom prst="rect">
            <a:avLst/>
          </a:prstGeom>
          <a:solidFill>
            <a:srgbClr val="DEE8C9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1924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Slicer importa o diretório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dataset2_BreastMRI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o banco de dados DICOM. </a:t>
            </a:r>
            <a:endParaRPr/>
          </a:p>
          <a:p>
            <a:pPr indent="0" lvl="0" marL="91440" marR="19240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19240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diretório contém 1 paciente, 1 estudo e 3 séries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3" name="Google Shape;803;p82"/>
          <p:cNvCxnSpPr/>
          <p:nvPr/>
        </p:nvCxnSpPr>
        <p:spPr>
          <a:xfrm>
            <a:off x="3648287" y="6081653"/>
            <a:ext cx="1601357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804" name="Google Shape;804;p82"/>
          <p:cNvSpPr txBox="1"/>
          <p:nvPr>
            <p:ph idx="11" type="ftr"/>
          </p:nvPr>
        </p:nvSpPr>
        <p:spPr>
          <a:xfrm>
            <a:off x="4022215" y="6558660"/>
            <a:ext cx="3371449" cy="218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313"/>
            <a:ext cx="12192000" cy="65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3"/>
          <p:cNvSpPr txBox="1"/>
          <p:nvPr/>
        </p:nvSpPr>
        <p:spPr>
          <a:xfrm>
            <a:off x="305176" y="841685"/>
            <a:ext cx="3588589" cy="969496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8064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no Paciente BreastDx-01-0005 para exibir o estudo e as três séries T2W, STIR e BLISS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83"/>
          <p:cNvSpPr txBox="1"/>
          <p:nvPr/>
        </p:nvSpPr>
        <p:spPr>
          <a:xfrm>
            <a:off x="2048764" y="3664806"/>
            <a:ext cx="2384425" cy="969495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11620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na seta dupla para exibir a lista de leitores DICOM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83"/>
          <p:cNvCxnSpPr/>
          <p:nvPr/>
        </p:nvCxnSpPr>
        <p:spPr>
          <a:xfrm>
            <a:off x="4378660" y="1217842"/>
            <a:ext cx="910516" cy="171687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813" name="Google Shape;813;p83"/>
          <p:cNvCxnSpPr/>
          <p:nvPr/>
        </p:nvCxnSpPr>
        <p:spPr>
          <a:xfrm>
            <a:off x="3186447" y="4724284"/>
            <a:ext cx="0" cy="1515151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814" name="Google Shape;814;p83"/>
          <p:cNvSpPr txBox="1"/>
          <p:nvPr>
            <p:ph idx="11" type="ftr"/>
          </p:nvPr>
        </p:nvSpPr>
        <p:spPr>
          <a:xfrm>
            <a:off x="3765176" y="6442066"/>
            <a:ext cx="3458158" cy="270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8228"/>
            <a:ext cx="12192000" cy="63215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4"/>
          <p:cNvSpPr txBox="1"/>
          <p:nvPr/>
        </p:nvSpPr>
        <p:spPr>
          <a:xfrm>
            <a:off x="6096000" y="5392960"/>
            <a:ext cx="2370972" cy="661720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9207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lista de plug-ins DICOM é exibida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84"/>
          <p:cNvCxnSpPr/>
          <p:nvPr/>
        </p:nvCxnSpPr>
        <p:spPr>
          <a:xfrm rot="10800000">
            <a:off x="4651431" y="5723820"/>
            <a:ext cx="1267327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823" name="Google Shape;823;p84"/>
          <p:cNvSpPr txBox="1"/>
          <p:nvPr>
            <p:ph idx="11" type="ftr"/>
          </p:nvPr>
        </p:nvSpPr>
        <p:spPr>
          <a:xfrm>
            <a:off x="4043083" y="6598720"/>
            <a:ext cx="3538840" cy="227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5"/>
          <p:cNvSpPr txBox="1"/>
          <p:nvPr/>
        </p:nvSpPr>
        <p:spPr>
          <a:xfrm>
            <a:off x="2320622" y="446337"/>
            <a:ext cx="6994358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Plug-ins Slicer DICOM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85"/>
          <p:cNvSpPr txBox="1"/>
          <p:nvPr/>
        </p:nvSpPr>
        <p:spPr>
          <a:xfrm>
            <a:off x="5817800" y="1633221"/>
            <a:ext cx="6053357" cy="4349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4953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Slicer implementa uma lista de plug-ins DICOM para lidar com um conjunto diversificado de objetos de dados DICOM</a:t>
            </a:r>
            <a:endParaRPr/>
          </a:p>
          <a:p>
            <a:pPr indent="-82550" lvl="0" marL="355600" marR="4953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t/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5080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Esses plug-ins precisam ser ativados para ler objetos de dados DICOM específicos, como dados DICOM RT ou dados DICOM DWI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70" y="2182150"/>
            <a:ext cx="4328685" cy="24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5"/>
          <p:cNvSpPr txBox="1"/>
          <p:nvPr>
            <p:ph idx="11" type="ftr"/>
          </p:nvPr>
        </p:nvSpPr>
        <p:spPr>
          <a:xfrm>
            <a:off x="3890682" y="6442066"/>
            <a:ext cx="3332652" cy="182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046"/>
            <a:ext cx="12192000" cy="6543908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6"/>
          <p:cNvSpPr txBox="1"/>
          <p:nvPr/>
        </p:nvSpPr>
        <p:spPr>
          <a:xfrm>
            <a:off x="6908533" y="5338343"/>
            <a:ext cx="2374757" cy="353943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em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Examinar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86"/>
          <p:cNvGrpSpPr/>
          <p:nvPr/>
        </p:nvGrpSpPr>
        <p:grpSpPr>
          <a:xfrm>
            <a:off x="7366989" y="5990136"/>
            <a:ext cx="1458883" cy="602672"/>
            <a:chOff x="6961909" y="6151417"/>
            <a:chExt cx="1458883" cy="602672"/>
          </a:xfrm>
        </p:grpSpPr>
        <p:pic>
          <p:nvPicPr>
            <p:cNvPr id="839" name="Google Shape;839;p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61909" y="6151417"/>
              <a:ext cx="1458883" cy="602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86"/>
            <p:cNvSpPr/>
            <p:nvPr/>
          </p:nvSpPr>
          <p:spPr>
            <a:xfrm>
              <a:off x="7027892" y="6192485"/>
              <a:ext cx="1325880" cy="474980"/>
            </a:xfrm>
            <a:custGeom>
              <a:rect b="b" l="l" r="r" t="t"/>
              <a:pathLst>
                <a:path extrusionOk="0" h="474979" w="1325879">
                  <a:moveTo>
                    <a:pt x="0" y="237461"/>
                  </a:moveTo>
                  <a:lnTo>
                    <a:pt x="13467" y="189604"/>
                  </a:lnTo>
                  <a:lnTo>
                    <a:pt x="52092" y="145030"/>
                  </a:lnTo>
                  <a:lnTo>
                    <a:pt x="113208" y="104694"/>
                  </a:lnTo>
                  <a:lnTo>
                    <a:pt x="151368" y="86414"/>
                  </a:lnTo>
                  <a:lnTo>
                    <a:pt x="194151" y="69550"/>
                  </a:lnTo>
                  <a:lnTo>
                    <a:pt x="241224" y="54224"/>
                  </a:lnTo>
                  <a:lnTo>
                    <a:pt x="292255" y="40554"/>
                  </a:lnTo>
                  <a:lnTo>
                    <a:pt x="346909" y="28660"/>
                  </a:lnTo>
                  <a:lnTo>
                    <a:pt x="404854" y="18660"/>
                  </a:lnTo>
                  <a:lnTo>
                    <a:pt x="465756" y="10675"/>
                  </a:lnTo>
                  <a:lnTo>
                    <a:pt x="529282" y="4824"/>
                  </a:lnTo>
                  <a:lnTo>
                    <a:pt x="595099" y="1225"/>
                  </a:lnTo>
                  <a:lnTo>
                    <a:pt x="662874" y="0"/>
                  </a:lnTo>
                  <a:lnTo>
                    <a:pt x="730650" y="1225"/>
                  </a:lnTo>
                  <a:lnTo>
                    <a:pt x="796467" y="4824"/>
                  </a:lnTo>
                  <a:lnTo>
                    <a:pt x="859993" y="10675"/>
                  </a:lnTo>
                  <a:lnTo>
                    <a:pt x="920895" y="18660"/>
                  </a:lnTo>
                  <a:lnTo>
                    <a:pt x="978840" y="28660"/>
                  </a:lnTo>
                  <a:lnTo>
                    <a:pt x="1033494" y="40554"/>
                  </a:lnTo>
                  <a:lnTo>
                    <a:pt x="1084524" y="54224"/>
                  </a:lnTo>
                  <a:lnTo>
                    <a:pt x="1131598" y="69550"/>
                  </a:lnTo>
                  <a:lnTo>
                    <a:pt x="1174381" y="86414"/>
                  </a:lnTo>
                  <a:lnTo>
                    <a:pt x="1212541" y="104694"/>
                  </a:lnTo>
                  <a:lnTo>
                    <a:pt x="1245744" y="124273"/>
                  </a:lnTo>
                  <a:lnTo>
                    <a:pt x="1295948" y="166847"/>
                  </a:lnTo>
                  <a:lnTo>
                    <a:pt x="1322327" y="213182"/>
                  </a:lnTo>
                  <a:lnTo>
                    <a:pt x="1325749" y="237461"/>
                  </a:lnTo>
                  <a:lnTo>
                    <a:pt x="1322327" y="261740"/>
                  </a:lnTo>
                  <a:lnTo>
                    <a:pt x="1295948" y="308075"/>
                  </a:lnTo>
                  <a:lnTo>
                    <a:pt x="1245744" y="350650"/>
                  </a:lnTo>
                  <a:lnTo>
                    <a:pt x="1212541" y="370229"/>
                  </a:lnTo>
                  <a:lnTo>
                    <a:pt x="1174381" y="388509"/>
                  </a:lnTo>
                  <a:lnTo>
                    <a:pt x="1131598" y="405372"/>
                  </a:lnTo>
                  <a:lnTo>
                    <a:pt x="1084524" y="420698"/>
                  </a:lnTo>
                  <a:lnTo>
                    <a:pt x="1033494" y="434368"/>
                  </a:lnTo>
                  <a:lnTo>
                    <a:pt x="978840" y="446263"/>
                  </a:lnTo>
                  <a:lnTo>
                    <a:pt x="920895" y="456262"/>
                  </a:lnTo>
                  <a:lnTo>
                    <a:pt x="859993" y="464247"/>
                  </a:lnTo>
                  <a:lnTo>
                    <a:pt x="796467" y="470099"/>
                  </a:lnTo>
                  <a:lnTo>
                    <a:pt x="730650" y="473697"/>
                  </a:lnTo>
                  <a:lnTo>
                    <a:pt x="662874" y="474923"/>
                  </a:lnTo>
                  <a:lnTo>
                    <a:pt x="595099" y="473697"/>
                  </a:lnTo>
                  <a:lnTo>
                    <a:pt x="529282" y="470099"/>
                  </a:lnTo>
                  <a:lnTo>
                    <a:pt x="465756" y="464247"/>
                  </a:lnTo>
                  <a:lnTo>
                    <a:pt x="404854" y="456262"/>
                  </a:lnTo>
                  <a:lnTo>
                    <a:pt x="346909" y="446263"/>
                  </a:lnTo>
                  <a:lnTo>
                    <a:pt x="292255" y="434368"/>
                  </a:lnTo>
                  <a:lnTo>
                    <a:pt x="241224" y="420698"/>
                  </a:lnTo>
                  <a:lnTo>
                    <a:pt x="194151" y="405372"/>
                  </a:lnTo>
                  <a:lnTo>
                    <a:pt x="151368" y="388509"/>
                  </a:lnTo>
                  <a:lnTo>
                    <a:pt x="113208" y="370229"/>
                  </a:lnTo>
                  <a:lnTo>
                    <a:pt x="80005" y="350650"/>
                  </a:lnTo>
                  <a:lnTo>
                    <a:pt x="29801" y="308075"/>
                  </a:lnTo>
                  <a:lnTo>
                    <a:pt x="3422" y="261740"/>
                  </a:lnTo>
                  <a:lnTo>
                    <a:pt x="0" y="237461"/>
                  </a:lnTo>
                  <a:close/>
                </a:path>
              </a:pathLst>
            </a:custGeom>
            <a:noFill/>
            <a:ln cap="flat" cmpd="sng" w="32750">
              <a:solidFill>
                <a:srgbClr val="FF2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86"/>
          <p:cNvSpPr txBox="1"/>
          <p:nvPr>
            <p:ph idx="11" type="ftr"/>
          </p:nvPr>
        </p:nvSpPr>
        <p:spPr>
          <a:xfrm>
            <a:off x="4000861" y="6442066"/>
            <a:ext cx="3222473" cy="25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6576"/>
            <a:ext cx="12192000" cy="6524848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7"/>
          <p:cNvSpPr txBox="1"/>
          <p:nvPr/>
        </p:nvSpPr>
        <p:spPr>
          <a:xfrm>
            <a:off x="8101910" y="5070356"/>
            <a:ext cx="2621905" cy="969496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10223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em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Carregar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baixar os dados no Slicer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8" name="Google Shape;848;p87"/>
          <p:cNvGrpSpPr/>
          <p:nvPr/>
        </p:nvGrpSpPr>
        <p:grpSpPr>
          <a:xfrm>
            <a:off x="8685500" y="5975888"/>
            <a:ext cx="1454726" cy="602672"/>
            <a:chOff x="8192192" y="6151417"/>
            <a:chExt cx="1454726" cy="602672"/>
          </a:xfrm>
        </p:grpSpPr>
        <p:pic>
          <p:nvPicPr>
            <p:cNvPr id="849" name="Google Shape;849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92192" y="6151417"/>
              <a:ext cx="1454726" cy="602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87"/>
            <p:cNvSpPr/>
            <p:nvPr/>
          </p:nvSpPr>
          <p:spPr>
            <a:xfrm>
              <a:off x="8257482" y="6192485"/>
              <a:ext cx="1325880" cy="474980"/>
            </a:xfrm>
            <a:custGeom>
              <a:rect b="b" l="l" r="r" t="t"/>
              <a:pathLst>
                <a:path extrusionOk="0" h="474979" w="1325879">
                  <a:moveTo>
                    <a:pt x="0" y="237461"/>
                  </a:moveTo>
                  <a:lnTo>
                    <a:pt x="13467" y="189604"/>
                  </a:lnTo>
                  <a:lnTo>
                    <a:pt x="52092" y="145030"/>
                  </a:lnTo>
                  <a:lnTo>
                    <a:pt x="113208" y="104694"/>
                  </a:lnTo>
                  <a:lnTo>
                    <a:pt x="151368" y="86414"/>
                  </a:lnTo>
                  <a:lnTo>
                    <a:pt x="194151" y="69550"/>
                  </a:lnTo>
                  <a:lnTo>
                    <a:pt x="241224" y="54224"/>
                  </a:lnTo>
                  <a:lnTo>
                    <a:pt x="292255" y="40554"/>
                  </a:lnTo>
                  <a:lnTo>
                    <a:pt x="346909" y="28660"/>
                  </a:lnTo>
                  <a:lnTo>
                    <a:pt x="404854" y="18660"/>
                  </a:lnTo>
                  <a:lnTo>
                    <a:pt x="465756" y="10675"/>
                  </a:lnTo>
                  <a:lnTo>
                    <a:pt x="529282" y="4824"/>
                  </a:lnTo>
                  <a:lnTo>
                    <a:pt x="595099" y="1225"/>
                  </a:lnTo>
                  <a:lnTo>
                    <a:pt x="662874" y="0"/>
                  </a:lnTo>
                  <a:lnTo>
                    <a:pt x="730650" y="1225"/>
                  </a:lnTo>
                  <a:lnTo>
                    <a:pt x="796467" y="4824"/>
                  </a:lnTo>
                  <a:lnTo>
                    <a:pt x="859993" y="10675"/>
                  </a:lnTo>
                  <a:lnTo>
                    <a:pt x="920895" y="18660"/>
                  </a:lnTo>
                  <a:lnTo>
                    <a:pt x="978840" y="28660"/>
                  </a:lnTo>
                  <a:lnTo>
                    <a:pt x="1033494" y="40554"/>
                  </a:lnTo>
                  <a:lnTo>
                    <a:pt x="1084524" y="54224"/>
                  </a:lnTo>
                  <a:lnTo>
                    <a:pt x="1131598" y="69550"/>
                  </a:lnTo>
                  <a:lnTo>
                    <a:pt x="1174381" y="86414"/>
                  </a:lnTo>
                  <a:lnTo>
                    <a:pt x="1212541" y="104694"/>
                  </a:lnTo>
                  <a:lnTo>
                    <a:pt x="1245744" y="124273"/>
                  </a:lnTo>
                  <a:lnTo>
                    <a:pt x="1295947" y="166847"/>
                  </a:lnTo>
                  <a:lnTo>
                    <a:pt x="1322327" y="213182"/>
                  </a:lnTo>
                  <a:lnTo>
                    <a:pt x="1325749" y="237461"/>
                  </a:lnTo>
                  <a:lnTo>
                    <a:pt x="1322327" y="261740"/>
                  </a:lnTo>
                  <a:lnTo>
                    <a:pt x="1295947" y="308075"/>
                  </a:lnTo>
                  <a:lnTo>
                    <a:pt x="1245744" y="350650"/>
                  </a:lnTo>
                  <a:lnTo>
                    <a:pt x="1212541" y="370229"/>
                  </a:lnTo>
                  <a:lnTo>
                    <a:pt x="1174381" y="388509"/>
                  </a:lnTo>
                  <a:lnTo>
                    <a:pt x="1131598" y="405372"/>
                  </a:lnTo>
                  <a:lnTo>
                    <a:pt x="1084524" y="420698"/>
                  </a:lnTo>
                  <a:lnTo>
                    <a:pt x="1033494" y="434368"/>
                  </a:lnTo>
                  <a:lnTo>
                    <a:pt x="978840" y="446263"/>
                  </a:lnTo>
                  <a:lnTo>
                    <a:pt x="920895" y="456262"/>
                  </a:lnTo>
                  <a:lnTo>
                    <a:pt x="859993" y="464247"/>
                  </a:lnTo>
                  <a:lnTo>
                    <a:pt x="796467" y="470099"/>
                  </a:lnTo>
                  <a:lnTo>
                    <a:pt x="730650" y="473697"/>
                  </a:lnTo>
                  <a:lnTo>
                    <a:pt x="662874" y="474923"/>
                  </a:lnTo>
                  <a:lnTo>
                    <a:pt x="595099" y="473697"/>
                  </a:lnTo>
                  <a:lnTo>
                    <a:pt x="529282" y="470099"/>
                  </a:lnTo>
                  <a:lnTo>
                    <a:pt x="465756" y="464247"/>
                  </a:lnTo>
                  <a:lnTo>
                    <a:pt x="404854" y="456262"/>
                  </a:lnTo>
                  <a:lnTo>
                    <a:pt x="346909" y="446263"/>
                  </a:lnTo>
                  <a:lnTo>
                    <a:pt x="292255" y="434368"/>
                  </a:lnTo>
                  <a:lnTo>
                    <a:pt x="241224" y="420698"/>
                  </a:lnTo>
                  <a:lnTo>
                    <a:pt x="194151" y="405372"/>
                  </a:lnTo>
                  <a:lnTo>
                    <a:pt x="151368" y="388509"/>
                  </a:lnTo>
                  <a:lnTo>
                    <a:pt x="113208" y="370229"/>
                  </a:lnTo>
                  <a:lnTo>
                    <a:pt x="80005" y="350650"/>
                  </a:lnTo>
                  <a:lnTo>
                    <a:pt x="29801" y="308075"/>
                  </a:lnTo>
                  <a:lnTo>
                    <a:pt x="3422" y="261740"/>
                  </a:lnTo>
                  <a:lnTo>
                    <a:pt x="0" y="237461"/>
                  </a:lnTo>
                  <a:close/>
                </a:path>
              </a:pathLst>
            </a:custGeom>
            <a:noFill/>
            <a:ln cap="flat" cmpd="sng" w="32750">
              <a:solidFill>
                <a:srgbClr val="FF2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1" name="Google Shape;851;p87"/>
          <p:cNvSpPr txBox="1"/>
          <p:nvPr>
            <p:ph idx="11" type="ftr"/>
          </p:nvPr>
        </p:nvSpPr>
        <p:spPr>
          <a:xfrm>
            <a:off x="4016188" y="6442066"/>
            <a:ext cx="3207146" cy="136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2211"/>
            <a:ext cx="12192000" cy="6353577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8"/>
          <p:cNvSpPr txBox="1"/>
          <p:nvPr/>
        </p:nvSpPr>
        <p:spPr>
          <a:xfrm>
            <a:off x="7153801" y="4619686"/>
            <a:ext cx="3445311" cy="969496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1440" marR="10350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Slicer carrega as três séries do conjunto de dados de RM de mama.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8"/>
          <p:cNvSpPr txBox="1"/>
          <p:nvPr>
            <p:ph idx="11" type="ftr"/>
          </p:nvPr>
        </p:nvSpPr>
        <p:spPr>
          <a:xfrm>
            <a:off x="4634141" y="6573888"/>
            <a:ext cx="3595459" cy="245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581" y="-26018"/>
            <a:ext cx="535195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2662" y="3705392"/>
            <a:ext cx="116378" cy="918556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9"/>
          <p:cNvSpPr/>
          <p:nvPr/>
        </p:nvSpPr>
        <p:spPr>
          <a:xfrm>
            <a:off x="6280760" y="3732296"/>
            <a:ext cx="0" cy="826135"/>
          </a:xfrm>
          <a:custGeom>
            <a:rect b="b" l="l" r="r" t="t"/>
            <a:pathLst>
              <a:path extrusionOk="0" h="826135" w="120000">
                <a:moveTo>
                  <a:pt x="0" y="0"/>
                </a:moveTo>
                <a:lnTo>
                  <a:pt x="0" y="825952"/>
                </a:lnTo>
              </a:path>
            </a:pathLst>
          </a:custGeom>
          <a:noFill/>
          <a:ln cap="flat" cmpd="sng" w="25375">
            <a:solidFill>
              <a:srgbClr val="6095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0396" y="3144282"/>
            <a:ext cx="116378" cy="72320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9"/>
          <p:cNvSpPr/>
          <p:nvPr/>
        </p:nvSpPr>
        <p:spPr>
          <a:xfrm>
            <a:off x="6858752" y="3168778"/>
            <a:ext cx="0" cy="635000"/>
          </a:xfrm>
          <a:custGeom>
            <a:rect b="b" l="l" r="r" t="t"/>
            <a:pathLst>
              <a:path extrusionOk="0" h="635000" w="120000">
                <a:moveTo>
                  <a:pt x="0" y="0"/>
                </a:moveTo>
                <a:lnTo>
                  <a:pt x="0" y="634616"/>
                </a:lnTo>
              </a:path>
            </a:pathLst>
          </a:custGeom>
          <a:noFill/>
          <a:ln cap="flat" cmpd="sng" w="25375">
            <a:solidFill>
              <a:srgbClr val="6095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74869" y="3838395"/>
            <a:ext cx="116378" cy="918556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9"/>
          <p:cNvSpPr/>
          <p:nvPr/>
        </p:nvSpPr>
        <p:spPr>
          <a:xfrm>
            <a:off x="10434335" y="3865387"/>
            <a:ext cx="0" cy="826135"/>
          </a:xfrm>
          <a:custGeom>
            <a:rect b="b" l="l" r="r" t="t"/>
            <a:pathLst>
              <a:path extrusionOk="0" h="826135" w="120000">
                <a:moveTo>
                  <a:pt x="0" y="0"/>
                </a:moveTo>
                <a:lnTo>
                  <a:pt x="0" y="825952"/>
                </a:lnTo>
              </a:path>
            </a:pathLst>
          </a:custGeom>
          <a:noFill/>
          <a:ln cap="flat" cmpd="sng" w="25375">
            <a:solidFill>
              <a:srgbClr val="6095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0" name="Google Shape;870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8910" y="3618108"/>
            <a:ext cx="116378" cy="918556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89"/>
          <p:cNvSpPr/>
          <p:nvPr/>
        </p:nvSpPr>
        <p:spPr>
          <a:xfrm>
            <a:off x="8467653" y="3642576"/>
            <a:ext cx="0" cy="826135"/>
          </a:xfrm>
          <a:custGeom>
            <a:rect b="b" l="l" r="r" t="t"/>
            <a:pathLst>
              <a:path extrusionOk="0" h="826135" w="120000">
                <a:moveTo>
                  <a:pt x="0" y="0"/>
                </a:moveTo>
                <a:lnTo>
                  <a:pt x="0" y="825952"/>
                </a:lnTo>
              </a:path>
            </a:pathLst>
          </a:custGeom>
          <a:noFill/>
          <a:ln cap="flat" cmpd="sng" w="25375">
            <a:solidFill>
              <a:srgbClr val="6095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14302" y="4270657"/>
            <a:ext cx="1009996" cy="864523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9"/>
          <p:cNvSpPr/>
          <p:nvPr/>
        </p:nvSpPr>
        <p:spPr>
          <a:xfrm>
            <a:off x="7966528" y="4296147"/>
            <a:ext cx="905510" cy="765810"/>
          </a:xfrm>
          <a:custGeom>
            <a:rect b="b" l="l" r="r" t="t"/>
            <a:pathLst>
              <a:path extrusionOk="0" h="765810" w="905509">
                <a:moveTo>
                  <a:pt x="905255" y="0"/>
                </a:moveTo>
                <a:lnTo>
                  <a:pt x="0" y="0"/>
                </a:lnTo>
                <a:lnTo>
                  <a:pt x="0" y="765467"/>
                </a:lnTo>
                <a:lnTo>
                  <a:pt x="905255" y="765467"/>
                </a:lnTo>
                <a:lnTo>
                  <a:pt x="905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9"/>
          <p:cNvSpPr/>
          <p:nvPr/>
        </p:nvSpPr>
        <p:spPr>
          <a:xfrm>
            <a:off x="7966525" y="4296152"/>
            <a:ext cx="904875" cy="765175"/>
          </a:xfrm>
          <a:custGeom>
            <a:rect b="b" l="l" r="r" t="t"/>
            <a:pathLst>
              <a:path extrusionOk="0" h="765175" w="904875">
                <a:moveTo>
                  <a:pt x="0" y="0"/>
                </a:moveTo>
                <a:lnTo>
                  <a:pt x="904797" y="0"/>
                </a:lnTo>
                <a:lnTo>
                  <a:pt x="904797" y="765075"/>
                </a:lnTo>
                <a:lnTo>
                  <a:pt x="0" y="765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5B92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p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84713" y="4424443"/>
            <a:ext cx="1064028" cy="868679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9"/>
          <p:cNvSpPr/>
          <p:nvPr/>
        </p:nvSpPr>
        <p:spPr>
          <a:xfrm>
            <a:off x="8136860" y="4453310"/>
            <a:ext cx="962660" cy="765810"/>
          </a:xfrm>
          <a:custGeom>
            <a:rect b="b" l="l" r="r" t="t"/>
            <a:pathLst>
              <a:path extrusionOk="0" h="765810" w="962659">
                <a:moveTo>
                  <a:pt x="962037" y="0"/>
                </a:moveTo>
                <a:lnTo>
                  <a:pt x="0" y="0"/>
                </a:lnTo>
                <a:lnTo>
                  <a:pt x="0" y="765467"/>
                </a:lnTo>
                <a:lnTo>
                  <a:pt x="962037" y="765467"/>
                </a:lnTo>
                <a:lnTo>
                  <a:pt x="9620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9"/>
          <p:cNvSpPr/>
          <p:nvPr/>
        </p:nvSpPr>
        <p:spPr>
          <a:xfrm>
            <a:off x="8136856" y="4453310"/>
            <a:ext cx="962025" cy="765175"/>
          </a:xfrm>
          <a:custGeom>
            <a:rect b="b" l="l" r="r" t="t"/>
            <a:pathLst>
              <a:path extrusionOk="0" h="765175" w="962025">
                <a:moveTo>
                  <a:pt x="0" y="0"/>
                </a:moveTo>
                <a:lnTo>
                  <a:pt x="961544" y="0"/>
                </a:lnTo>
                <a:lnTo>
                  <a:pt x="961544" y="765075"/>
                </a:lnTo>
                <a:lnTo>
                  <a:pt x="0" y="765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5B92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55124" y="4615635"/>
            <a:ext cx="1047403" cy="868679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9"/>
          <p:cNvSpPr/>
          <p:nvPr/>
        </p:nvSpPr>
        <p:spPr>
          <a:xfrm>
            <a:off x="8307193" y="4644483"/>
            <a:ext cx="946150" cy="765810"/>
          </a:xfrm>
          <a:custGeom>
            <a:rect b="b" l="l" r="r" t="t"/>
            <a:pathLst>
              <a:path extrusionOk="0" h="765810" w="946150">
                <a:moveTo>
                  <a:pt x="945997" y="0"/>
                </a:moveTo>
                <a:lnTo>
                  <a:pt x="0" y="0"/>
                </a:lnTo>
                <a:lnTo>
                  <a:pt x="0" y="765467"/>
                </a:lnTo>
                <a:lnTo>
                  <a:pt x="945997" y="765467"/>
                </a:lnTo>
                <a:lnTo>
                  <a:pt x="9459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9"/>
          <p:cNvSpPr/>
          <p:nvPr/>
        </p:nvSpPr>
        <p:spPr>
          <a:xfrm>
            <a:off x="8307188" y="4644488"/>
            <a:ext cx="945515" cy="765175"/>
          </a:xfrm>
          <a:custGeom>
            <a:rect b="b" l="l" r="r" t="t"/>
            <a:pathLst>
              <a:path extrusionOk="0" h="765175" w="945515">
                <a:moveTo>
                  <a:pt x="0" y="0"/>
                </a:moveTo>
                <a:lnTo>
                  <a:pt x="945521" y="0"/>
                </a:lnTo>
                <a:lnTo>
                  <a:pt x="945521" y="765075"/>
                </a:lnTo>
                <a:lnTo>
                  <a:pt x="0" y="765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5B92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1" name="Google Shape;881;p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25535" y="4790203"/>
            <a:ext cx="1084810" cy="868679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89"/>
          <p:cNvSpPr/>
          <p:nvPr/>
        </p:nvSpPr>
        <p:spPr>
          <a:xfrm>
            <a:off x="8477512" y="4818650"/>
            <a:ext cx="980440" cy="765810"/>
          </a:xfrm>
          <a:custGeom>
            <a:rect b="b" l="l" r="r" t="t"/>
            <a:pathLst>
              <a:path extrusionOk="0" h="765810" w="980440">
                <a:moveTo>
                  <a:pt x="980312" y="0"/>
                </a:moveTo>
                <a:lnTo>
                  <a:pt x="0" y="0"/>
                </a:lnTo>
                <a:lnTo>
                  <a:pt x="0" y="765467"/>
                </a:lnTo>
                <a:lnTo>
                  <a:pt x="980312" y="765467"/>
                </a:lnTo>
                <a:lnTo>
                  <a:pt x="9803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89"/>
          <p:cNvSpPr/>
          <p:nvPr/>
        </p:nvSpPr>
        <p:spPr>
          <a:xfrm>
            <a:off x="8477519" y="4818657"/>
            <a:ext cx="979805" cy="765175"/>
          </a:xfrm>
          <a:custGeom>
            <a:rect b="b" l="l" r="r" t="t"/>
            <a:pathLst>
              <a:path extrusionOk="0" h="765175" w="979804">
                <a:moveTo>
                  <a:pt x="0" y="0"/>
                </a:moveTo>
                <a:lnTo>
                  <a:pt x="979809" y="0"/>
                </a:lnTo>
                <a:lnTo>
                  <a:pt x="979809" y="765075"/>
                </a:lnTo>
                <a:lnTo>
                  <a:pt x="0" y="765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5B92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89"/>
          <p:cNvSpPr/>
          <p:nvPr/>
        </p:nvSpPr>
        <p:spPr>
          <a:xfrm>
            <a:off x="8500410" y="5072257"/>
            <a:ext cx="946150" cy="523240"/>
          </a:xfrm>
          <a:custGeom>
            <a:rect b="b" l="l" r="r" t="t"/>
            <a:pathLst>
              <a:path extrusionOk="0" h="523239" w="946150">
                <a:moveTo>
                  <a:pt x="945578" y="0"/>
                </a:moveTo>
                <a:lnTo>
                  <a:pt x="0" y="0"/>
                </a:lnTo>
                <a:lnTo>
                  <a:pt x="0" y="523214"/>
                </a:lnTo>
                <a:lnTo>
                  <a:pt x="945578" y="523214"/>
                </a:lnTo>
                <a:lnTo>
                  <a:pt x="945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89"/>
          <p:cNvSpPr txBox="1"/>
          <p:nvPr/>
        </p:nvSpPr>
        <p:spPr>
          <a:xfrm>
            <a:off x="5538916" y="307095"/>
            <a:ext cx="6210915" cy="1120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24510" lvl="0" marL="536575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dados DICOM são carregados no Slicer como uma hierarquia de série de estudos de pacientes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89"/>
          <p:cNvGrpSpPr/>
          <p:nvPr/>
        </p:nvGrpSpPr>
        <p:grpSpPr>
          <a:xfrm>
            <a:off x="8400596" y="2042847"/>
            <a:ext cx="3000893" cy="3624347"/>
            <a:chOff x="7614457" y="1641764"/>
            <a:chExt cx="3000893" cy="3624347"/>
          </a:xfrm>
        </p:grpSpPr>
        <p:pic>
          <p:nvPicPr>
            <p:cNvPr id="887" name="Google Shape;887;p8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614457" y="1641764"/>
              <a:ext cx="145472" cy="1500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89"/>
            <p:cNvSpPr/>
            <p:nvPr/>
          </p:nvSpPr>
          <p:spPr>
            <a:xfrm>
              <a:off x="7673564" y="1668933"/>
              <a:ext cx="29209" cy="1409065"/>
            </a:xfrm>
            <a:custGeom>
              <a:rect b="b" l="l" r="r" t="t"/>
              <a:pathLst>
                <a:path extrusionOk="0" h="1409064" w="29209">
                  <a:moveTo>
                    <a:pt x="28690" y="0"/>
                  </a:moveTo>
                  <a:lnTo>
                    <a:pt x="0" y="1408602"/>
                  </a:lnTo>
                </a:path>
              </a:pathLst>
            </a:custGeom>
            <a:noFill/>
            <a:ln cap="flat" cmpd="sng" w="25375">
              <a:solidFill>
                <a:srgbClr val="6095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89" name="Google Shape;889;p8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97043" y="3412374"/>
              <a:ext cx="116378" cy="91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" name="Google Shape;890;p89"/>
            <p:cNvSpPr/>
            <p:nvPr/>
          </p:nvSpPr>
          <p:spPr>
            <a:xfrm>
              <a:off x="9656368" y="3440047"/>
              <a:ext cx="0" cy="826135"/>
            </a:xfrm>
            <a:custGeom>
              <a:rect b="b" l="l" r="r" t="t"/>
              <a:pathLst>
                <a:path extrusionOk="0" h="826135" w="120000">
                  <a:moveTo>
                    <a:pt x="0" y="0"/>
                  </a:moveTo>
                  <a:lnTo>
                    <a:pt x="0" y="825952"/>
                  </a:lnTo>
                </a:path>
              </a:pathLst>
            </a:custGeom>
            <a:noFill/>
            <a:ln cap="flat" cmpd="sng" w="25375">
              <a:solidFill>
                <a:srgbClr val="6095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1" name="Google Shape;891;p8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015152" y="3877886"/>
              <a:ext cx="1005840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2" name="Google Shape;892;p89"/>
            <p:cNvSpPr/>
            <p:nvPr/>
          </p:nvSpPr>
          <p:spPr>
            <a:xfrm>
              <a:off x="9065539" y="3906519"/>
              <a:ext cx="905510" cy="765810"/>
            </a:xfrm>
            <a:custGeom>
              <a:rect b="b" l="l" r="r" t="t"/>
              <a:pathLst>
                <a:path extrusionOk="0" h="765810" w="905509">
                  <a:moveTo>
                    <a:pt x="905255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05255" y="765467"/>
                  </a:lnTo>
                  <a:lnTo>
                    <a:pt x="905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89"/>
            <p:cNvSpPr/>
            <p:nvPr/>
          </p:nvSpPr>
          <p:spPr>
            <a:xfrm>
              <a:off x="9065536" y="3906526"/>
              <a:ext cx="904875" cy="765175"/>
            </a:xfrm>
            <a:custGeom>
              <a:rect b="b" l="l" r="r" t="t"/>
              <a:pathLst>
                <a:path extrusionOk="0" h="765175" w="904875">
                  <a:moveTo>
                    <a:pt x="0" y="0"/>
                  </a:moveTo>
                  <a:lnTo>
                    <a:pt x="904797" y="0"/>
                  </a:lnTo>
                  <a:lnTo>
                    <a:pt x="904797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4" name="Google Shape;894;p8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193875" y="4035828"/>
              <a:ext cx="1064028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89"/>
            <p:cNvSpPr/>
            <p:nvPr/>
          </p:nvSpPr>
          <p:spPr>
            <a:xfrm>
              <a:off x="9245345" y="4063682"/>
              <a:ext cx="962660" cy="765810"/>
            </a:xfrm>
            <a:custGeom>
              <a:rect b="b" l="l" r="r" t="t"/>
              <a:pathLst>
                <a:path extrusionOk="0" h="765810" w="962659">
                  <a:moveTo>
                    <a:pt x="962037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62037" y="765467"/>
                  </a:lnTo>
                  <a:lnTo>
                    <a:pt x="962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89"/>
            <p:cNvSpPr/>
            <p:nvPr/>
          </p:nvSpPr>
          <p:spPr>
            <a:xfrm>
              <a:off x="9245344" y="4063683"/>
              <a:ext cx="962025" cy="765175"/>
            </a:xfrm>
            <a:custGeom>
              <a:rect b="b" l="l" r="r" t="t"/>
              <a:pathLst>
                <a:path extrusionOk="0" h="765175" w="962025">
                  <a:moveTo>
                    <a:pt x="0" y="0"/>
                  </a:moveTo>
                  <a:lnTo>
                    <a:pt x="961544" y="0"/>
                  </a:lnTo>
                  <a:lnTo>
                    <a:pt x="961544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7" name="Google Shape;897;p8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364287" y="4227021"/>
              <a:ext cx="1047403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89"/>
            <p:cNvSpPr/>
            <p:nvPr/>
          </p:nvSpPr>
          <p:spPr>
            <a:xfrm>
              <a:off x="9415678" y="4254855"/>
              <a:ext cx="946150" cy="765810"/>
            </a:xfrm>
            <a:custGeom>
              <a:rect b="b" l="l" r="r" t="t"/>
              <a:pathLst>
                <a:path extrusionOk="0" h="765810" w="946150">
                  <a:moveTo>
                    <a:pt x="945997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45997" y="765467"/>
                  </a:lnTo>
                  <a:lnTo>
                    <a:pt x="945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89"/>
            <p:cNvSpPr/>
            <p:nvPr/>
          </p:nvSpPr>
          <p:spPr>
            <a:xfrm>
              <a:off x="9415675" y="4254861"/>
              <a:ext cx="945515" cy="765175"/>
            </a:xfrm>
            <a:custGeom>
              <a:rect b="b" l="l" r="r" t="t"/>
              <a:pathLst>
                <a:path extrusionOk="0" h="765175" w="945515">
                  <a:moveTo>
                    <a:pt x="0" y="0"/>
                  </a:moveTo>
                  <a:lnTo>
                    <a:pt x="945521" y="0"/>
                  </a:lnTo>
                  <a:lnTo>
                    <a:pt x="945521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00" name="Google Shape;900;p8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534696" y="4401588"/>
              <a:ext cx="1080654" cy="864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1" name="Google Shape;901;p89"/>
            <p:cNvSpPr/>
            <p:nvPr/>
          </p:nvSpPr>
          <p:spPr>
            <a:xfrm>
              <a:off x="9586010" y="4429036"/>
              <a:ext cx="980440" cy="765810"/>
            </a:xfrm>
            <a:custGeom>
              <a:rect b="b" l="l" r="r" t="t"/>
              <a:pathLst>
                <a:path extrusionOk="0" h="765810" w="980440">
                  <a:moveTo>
                    <a:pt x="980312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80312" y="765467"/>
                  </a:lnTo>
                  <a:lnTo>
                    <a:pt x="980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89"/>
            <p:cNvSpPr/>
            <p:nvPr/>
          </p:nvSpPr>
          <p:spPr>
            <a:xfrm>
              <a:off x="9586006" y="4429031"/>
              <a:ext cx="979805" cy="765175"/>
            </a:xfrm>
            <a:custGeom>
              <a:rect b="b" l="l" r="r" t="t"/>
              <a:pathLst>
                <a:path extrusionOk="0" h="765175" w="979804">
                  <a:moveTo>
                    <a:pt x="0" y="0"/>
                  </a:moveTo>
                  <a:lnTo>
                    <a:pt x="979809" y="0"/>
                  </a:lnTo>
                  <a:lnTo>
                    <a:pt x="979809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89"/>
            <p:cNvSpPr/>
            <p:nvPr/>
          </p:nvSpPr>
          <p:spPr>
            <a:xfrm>
              <a:off x="9608896" y="4682629"/>
              <a:ext cx="946150" cy="523240"/>
            </a:xfrm>
            <a:custGeom>
              <a:rect b="b" l="l" r="r" t="t"/>
              <a:pathLst>
                <a:path extrusionOk="0" h="523239" w="946150">
                  <a:moveTo>
                    <a:pt x="945578" y="0"/>
                  </a:moveTo>
                  <a:lnTo>
                    <a:pt x="0" y="0"/>
                  </a:lnTo>
                  <a:lnTo>
                    <a:pt x="0" y="523214"/>
                  </a:lnTo>
                  <a:lnTo>
                    <a:pt x="945578" y="523214"/>
                  </a:lnTo>
                  <a:lnTo>
                    <a:pt x="945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89"/>
          <p:cNvGrpSpPr/>
          <p:nvPr/>
        </p:nvGrpSpPr>
        <p:grpSpPr>
          <a:xfrm>
            <a:off x="6929244" y="2192475"/>
            <a:ext cx="3138054" cy="868679"/>
            <a:chOff x="6143105" y="1791392"/>
            <a:chExt cx="3138054" cy="868679"/>
          </a:xfrm>
        </p:grpSpPr>
        <p:pic>
          <p:nvPicPr>
            <p:cNvPr id="905" name="Google Shape;905;p8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143105" y="1791392"/>
              <a:ext cx="3138054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89"/>
            <p:cNvSpPr/>
            <p:nvPr/>
          </p:nvSpPr>
          <p:spPr>
            <a:xfrm>
              <a:off x="6191973" y="1817928"/>
              <a:ext cx="3037205" cy="769620"/>
            </a:xfrm>
            <a:custGeom>
              <a:rect b="b" l="l" r="r" t="t"/>
              <a:pathLst>
                <a:path extrusionOk="0" h="769619" w="3037204">
                  <a:moveTo>
                    <a:pt x="3036938" y="0"/>
                  </a:moveTo>
                  <a:lnTo>
                    <a:pt x="0" y="0"/>
                  </a:lnTo>
                  <a:lnTo>
                    <a:pt x="0" y="769442"/>
                  </a:lnTo>
                  <a:lnTo>
                    <a:pt x="3036938" y="769442"/>
                  </a:lnTo>
                  <a:lnTo>
                    <a:pt x="3036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89"/>
            <p:cNvSpPr/>
            <p:nvPr/>
          </p:nvSpPr>
          <p:spPr>
            <a:xfrm>
              <a:off x="6191971" y="1817925"/>
              <a:ext cx="3035935" cy="769620"/>
            </a:xfrm>
            <a:custGeom>
              <a:rect b="b" l="l" r="r" t="t"/>
              <a:pathLst>
                <a:path extrusionOk="0" h="769619" w="3035934">
                  <a:moveTo>
                    <a:pt x="0" y="0"/>
                  </a:moveTo>
                  <a:lnTo>
                    <a:pt x="3035392" y="0"/>
                  </a:lnTo>
                  <a:lnTo>
                    <a:pt x="3035392" y="769048"/>
                  </a:lnTo>
                  <a:lnTo>
                    <a:pt x="0" y="76904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89"/>
            <p:cNvSpPr/>
            <p:nvPr/>
          </p:nvSpPr>
          <p:spPr>
            <a:xfrm>
              <a:off x="6191973" y="1817928"/>
              <a:ext cx="2992120" cy="769620"/>
            </a:xfrm>
            <a:custGeom>
              <a:rect b="b" l="l" r="r" t="t"/>
              <a:pathLst>
                <a:path extrusionOk="0" h="769619" w="2992120">
                  <a:moveTo>
                    <a:pt x="2991891" y="0"/>
                  </a:moveTo>
                  <a:lnTo>
                    <a:pt x="0" y="0"/>
                  </a:lnTo>
                  <a:lnTo>
                    <a:pt x="0" y="769442"/>
                  </a:lnTo>
                  <a:lnTo>
                    <a:pt x="2991891" y="769442"/>
                  </a:lnTo>
                  <a:lnTo>
                    <a:pt x="2991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89"/>
          <p:cNvGrpSpPr/>
          <p:nvPr/>
        </p:nvGrpSpPr>
        <p:grpSpPr>
          <a:xfrm>
            <a:off x="6904307" y="1456799"/>
            <a:ext cx="3138054" cy="685800"/>
            <a:chOff x="6118168" y="1055716"/>
            <a:chExt cx="3138054" cy="685800"/>
          </a:xfrm>
        </p:grpSpPr>
        <p:pic>
          <p:nvPicPr>
            <p:cNvPr id="910" name="Google Shape;910;p8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118168" y="1055716"/>
              <a:ext cx="3138054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1" name="Google Shape;911;p89"/>
            <p:cNvSpPr/>
            <p:nvPr/>
          </p:nvSpPr>
          <p:spPr>
            <a:xfrm>
              <a:off x="6168974" y="1084160"/>
              <a:ext cx="3037205" cy="583565"/>
            </a:xfrm>
            <a:custGeom>
              <a:rect b="b" l="l" r="r" t="t"/>
              <a:pathLst>
                <a:path extrusionOk="0" h="583564" w="3037204">
                  <a:moveTo>
                    <a:pt x="3036938" y="0"/>
                  </a:moveTo>
                  <a:lnTo>
                    <a:pt x="0" y="0"/>
                  </a:lnTo>
                  <a:lnTo>
                    <a:pt x="0" y="583107"/>
                  </a:lnTo>
                  <a:lnTo>
                    <a:pt x="3036938" y="583107"/>
                  </a:lnTo>
                  <a:lnTo>
                    <a:pt x="3036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89"/>
            <p:cNvSpPr/>
            <p:nvPr/>
          </p:nvSpPr>
          <p:spPr>
            <a:xfrm>
              <a:off x="6168979" y="1084157"/>
              <a:ext cx="3035935" cy="582930"/>
            </a:xfrm>
            <a:custGeom>
              <a:rect b="b" l="l" r="r" t="t"/>
              <a:pathLst>
                <a:path extrusionOk="0" h="582930" w="3035934">
                  <a:moveTo>
                    <a:pt x="0" y="0"/>
                  </a:moveTo>
                  <a:lnTo>
                    <a:pt x="3035392" y="0"/>
                  </a:lnTo>
                  <a:lnTo>
                    <a:pt x="3035392" y="582811"/>
                  </a:lnTo>
                  <a:lnTo>
                    <a:pt x="0" y="5828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89"/>
            <p:cNvSpPr/>
            <p:nvPr/>
          </p:nvSpPr>
          <p:spPr>
            <a:xfrm>
              <a:off x="6242520" y="1084160"/>
              <a:ext cx="2895600" cy="584835"/>
            </a:xfrm>
            <a:custGeom>
              <a:rect b="b" l="l" r="r" t="t"/>
              <a:pathLst>
                <a:path extrusionOk="0" h="584835" w="2895600">
                  <a:moveTo>
                    <a:pt x="2895511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2895511" y="584771"/>
                  </a:lnTo>
                  <a:lnTo>
                    <a:pt x="2895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89"/>
          <p:cNvGrpSpPr/>
          <p:nvPr/>
        </p:nvGrpSpPr>
        <p:grpSpPr>
          <a:xfrm>
            <a:off x="5408014" y="3123501"/>
            <a:ext cx="5083232" cy="1018307"/>
            <a:chOff x="4621875" y="2722418"/>
            <a:chExt cx="5083232" cy="1018307"/>
          </a:xfrm>
        </p:grpSpPr>
        <p:pic>
          <p:nvPicPr>
            <p:cNvPr id="915" name="Google Shape;915;p8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026726" y="2722418"/>
              <a:ext cx="3665912" cy="116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" name="Google Shape;916;p89"/>
            <p:cNvSpPr/>
            <p:nvPr/>
          </p:nvSpPr>
          <p:spPr>
            <a:xfrm>
              <a:off x="6072615" y="2761504"/>
              <a:ext cx="3571240" cy="0"/>
            </a:xfrm>
            <a:custGeom>
              <a:rect b="b" l="l" r="r" t="t"/>
              <a:pathLst>
                <a:path extrusionOk="0" h="120000" w="3571240">
                  <a:moveTo>
                    <a:pt x="0" y="0"/>
                  </a:moveTo>
                  <a:lnTo>
                    <a:pt x="3571159" y="0"/>
                  </a:lnTo>
                </a:path>
              </a:pathLst>
            </a:custGeom>
            <a:noFill/>
            <a:ln cap="flat" cmpd="sng" w="25375">
              <a:solidFill>
                <a:srgbClr val="6095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7" name="Google Shape;917;p8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588729" y="2734887"/>
              <a:ext cx="116378" cy="727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89"/>
            <p:cNvSpPr/>
            <p:nvPr/>
          </p:nvSpPr>
          <p:spPr>
            <a:xfrm>
              <a:off x="9648197" y="2761504"/>
              <a:ext cx="0" cy="635000"/>
            </a:xfrm>
            <a:custGeom>
              <a:rect b="b" l="l" r="r" t="t"/>
              <a:pathLst>
                <a:path extrusionOk="0" h="635000" w="120000">
                  <a:moveTo>
                    <a:pt x="0" y="0"/>
                  </a:moveTo>
                  <a:lnTo>
                    <a:pt x="0" y="634616"/>
                  </a:lnTo>
                </a:path>
              </a:pathLst>
            </a:custGeom>
            <a:noFill/>
            <a:ln cap="flat" cmpd="sng" w="25375">
              <a:solidFill>
                <a:srgbClr val="6095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9" name="Google Shape;919;p8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621875" y="2967642"/>
              <a:ext cx="2044931" cy="773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89"/>
            <p:cNvSpPr/>
            <p:nvPr/>
          </p:nvSpPr>
          <p:spPr>
            <a:xfrm>
              <a:off x="4672063" y="2994964"/>
              <a:ext cx="1946275" cy="673100"/>
            </a:xfrm>
            <a:custGeom>
              <a:rect b="b" l="l" r="r" t="t"/>
              <a:pathLst>
                <a:path extrusionOk="0" h="673100" w="1946275">
                  <a:moveTo>
                    <a:pt x="1945830" y="0"/>
                  </a:moveTo>
                  <a:lnTo>
                    <a:pt x="0" y="0"/>
                  </a:lnTo>
                  <a:lnTo>
                    <a:pt x="0" y="672503"/>
                  </a:lnTo>
                  <a:lnTo>
                    <a:pt x="1945830" y="672503"/>
                  </a:lnTo>
                  <a:lnTo>
                    <a:pt x="19458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89"/>
            <p:cNvSpPr/>
            <p:nvPr/>
          </p:nvSpPr>
          <p:spPr>
            <a:xfrm>
              <a:off x="4672061" y="2994964"/>
              <a:ext cx="1945005" cy="672465"/>
            </a:xfrm>
            <a:custGeom>
              <a:rect b="b" l="l" r="r" t="t"/>
              <a:pathLst>
                <a:path extrusionOk="0" h="672464" w="1945004">
                  <a:moveTo>
                    <a:pt x="0" y="0"/>
                  </a:moveTo>
                  <a:lnTo>
                    <a:pt x="1944838" y="0"/>
                  </a:lnTo>
                  <a:lnTo>
                    <a:pt x="1944838" y="672154"/>
                  </a:lnTo>
                  <a:lnTo>
                    <a:pt x="0" y="67215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89"/>
          <p:cNvGrpSpPr/>
          <p:nvPr/>
        </p:nvGrpSpPr>
        <p:grpSpPr>
          <a:xfrm>
            <a:off x="5719742" y="4249875"/>
            <a:ext cx="1591886" cy="1392381"/>
            <a:chOff x="4933603" y="3848792"/>
            <a:chExt cx="1591886" cy="1392381"/>
          </a:xfrm>
        </p:grpSpPr>
        <p:pic>
          <p:nvPicPr>
            <p:cNvPr id="923" name="Google Shape;923;p8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933603" y="3848792"/>
              <a:ext cx="1005839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" name="Google Shape;924;p89"/>
            <p:cNvSpPr/>
            <p:nvPr/>
          </p:nvSpPr>
          <p:spPr>
            <a:xfrm>
              <a:off x="4983632" y="3878173"/>
              <a:ext cx="905510" cy="765810"/>
            </a:xfrm>
            <a:custGeom>
              <a:rect b="b" l="l" r="r" t="t"/>
              <a:pathLst>
                <a:path extrusionOk="0" h="765810" w="905510">
                  <a:moveTo>
                    <a:pt x="905256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05256" y="765467"/>
                  </a:lnTo>
                  <a:lnTo>
                    <a:pt x="905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89"/>
            <p:cNvSpPr/>
            <p:nvPr/>
          </p:nvSpPr>
          <p:spPr>
            <a:xfrm>
              <a:off x="4983629" y="3878169"/>
              <a:ext cx="904875" cy="765175"/>
            </a:xfrm>
            <a:custGeom>
              <a:rect b="b" l="l" r="r" t="t"/>
              <a:pathLst>
                <a:path extrusionOk="0" h="765175" w="904875">
                  <a:moveTo>
                    <a:pt x="0" y="0"/>
                  </a:moveTo>
                  <a:lnTo>
                    <a:pt x="904798" y="0"/>
                  </a:lnTo>
                  <a:lnTo>
                    <a:pt x="904798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6" name="Google Shape;926;p8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104014" y="4006734"/>
              <a:ext cx="1064028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Google Shape;927;p89"/>
            <p:cNvSpPr/>
            <p:nvPr/>
          </p:nvSpPr>
          <p:spPr>
            <a:xfrm>
              <a:off x="5153964" y="4035323"/>
              <a:ext cx="962660" cy="765810"/>
            </a:xfrm>
            <a:custGeom>
              <a:rect b="b" l="l" r="r" t="t"/>
              <a:pathLst>
                <a:path extrusionOk="0" h="765810" w="962660">
                  <a:moveTo>
                    <a:pt x="962037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62037" y="765467"/>
                  </a:lnTo>
                  <a:lnTo>
                    <a:pt x="962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89"/>
            <p:cNvSpPr/>
            <p:nvPr/>
          </p:nvSpPr>
          <p:spPr>
            <a:xfrm>
              <a:off x="5153959" y="4035328"/>
              <a:ext cx="962025" cy="765175"/>
            </a:xfrm>
            <a:custGeom>
              <a:rect b="b" l="l" r="r" t="t"/>
              <a:pathLst>
                <a:path extrusionOk="0" h="765175" w="962025">
                  <a:moveTo>
                    <a:pt x="0" y="0"/>
                  </a:moveTo>
                  <a:lnTo>
                    <a:pt x="961544" y="0"/>
                  </a:lnTo>
                  <a:lnTo>
                    <a:pt x="961544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9" name="Google Shape;929;p8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74425" y="4197926"/>
              <a:ext cx="1047403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0" name="Google Shape;930;p89"/>
            <p:cNvSpPr/>
            <p:nvPr/>
          </p:nvSpPr>
          <p:spPr>
            <a:xfrm>
              <a:off x="5324297" y="4226509"/>
              <a:ext cx="946150" cy="765810"/>
            </a:xfrm>
            <a:custGeom>
              <a:rect b="b" l="l" r="r" t="t"/>
              <a:pathLst>
                <a:path extrusionOk="0" h="765810" w="946150">
                  <a:moveTo>
                    <a:pt x="945997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45997" y="765467"/>
                  </a:lnTo>
                  <a:lnTo>
                    <a:pt x="945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89"/>
            <p:cNvSpPr/>
            <p:nvPr/>
          </p:nvSpPr>
          <p:spPr>
            <a:xfrm>
              <a:off x="5324290" y="4226506"/>
              <a:ext cx="946150" cy="765175"/>
            </a:xfrm>
            <a:custGeom>
              <a:rect b="b" l="l" r="r" t="t"/>
              <a:pathLst>
                <a:path extrusionOk="0" h="765175" w="946150">
                  <a:moveTo>
                    <a:pt x="0" y="0"/>
                  </a:moveTo>
                  <a:lnTo>
                    <a:pt x="945521" y="0"/>
                  </a:lnTo>
                  <a:lnTo>
                    <a:pt x="945521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32" name="Google Shape;932;p8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444835" y="4372494"/>
              <a:ext cx="1080654" cy="868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3" name="Google Shape;933;p89"/>
            <p:cNvSpPr/>
            <p:nvPr/>
          </p:nvSpPr>
          <p:spPr>
            <a:xfrm>
              <a:off x="5494616" y="4400676"/>
              <a:ext cx="980440" cy="765810"/>
            </a:xfrm>
            <a:custGeom>
              <a:rect b="b" l="l" r="r" t="t"/>
              <a:pathLst>
                <a:path extrusionOk="0" h="765810" w="980439">
                  <a:moveTo>
                    <a:pt x="980313" y="0"/>
                  </a:moveTo>
                  <a:lnTo>
                    <a:pt x="0" y="0"/>
                  </a:lnTo>
                  <a:lnTo>
                    <a:pt x="0" y="765467"/>
                  </a:lnTo>
                  <a:lnTo>
                    <a:pt x="980313" y="765467"/>
                  </a:lnTo>
                  <a:lnTo>
                    <a:pt x="9803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89"/>
            <p:cNvSpPr/>
            <p:nvPr/>
          </p:nvSpPr>
          <p:spPr>
            <a:xfrm>
              <a:off x="5494621" y="4400674"/>
              <a:ext cx="979805" cy="765175"/>
            </a:xfrm>
            <a:custGeom>
              <a:rect b="b" l="l" r="r" t="t"/>
              <a:pathLst>
                <a:path extrusionOk="0" h="765175" w="979804">
                  <a:moveTo>
                    <a:pt x="0" y="0"/>
                  </a:moveTo>
                  <a:lnTo>
                    <a:pt x="979808" y="0"/>
                  </a:lnTo>
                  <a:lnTo>
                    <a:pt x="979808" y="765075"/>
                  </a:lnTo>
                  <a:lnTo>
                    <a:pt x="0" y="765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89"/>
            <p:cNvSpPr/>
            <p:nvPr/>
          </p:nvSpPr>
          <p:spPr>
            <a:xfrm>
              <a:off x="5517514" y="4654270"/>
              <a:ext cx="946150" cy="523240"/>
            </a:xfrm>
            <a:custGeom>
              <a:rect b="b" l="l" r="r" t="t"/>
              <a:pathLst>
                <a:path extrusionOk="0" h="523239" w="946150">
                  <a:moveTo>
                    <a:pt x="945578" y="0"/>
                  </a:moveTo>
                  <a:lnTo>
                    <a:pt x="0" y="0"/>
                  </a:lnTo>
                  <a:lnTo>
                    <a:pt x="0" y="523214"/>
                  </a:lnTo>
                  <a:lnTo>
                    <a:pt x="945578" y="523214"/>
                  </a:lnTo>
                  <a:lnTo>
                    <a:pt x="945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89"/>
          <p:cNvGrpSpPr/>
          <p:nvPr/>
        </p:nvGrpSpPr>
        <p:grpSpPr>
          <a:xfrm>
            <a:off x="7461258" y="3377039"/>
            <a:ext cx="2049086" cy="773083"/>
            <a:chOff x="6675119" y="2975956"/>
            <a:chExt cx="2049086" cy="773083"/>
          </a:xfrm>
        </p:grpSpPr>
        <p:pic>
          <p:nvPicPr>
            <p:cNvPr id="937" name="Google Shape;937;p8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675119" y="2975956"/>
              <a:ext cx="2049086" cy="773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" name="Google Shape;938;p89"/>
            <p:cNvSpPr/>
            <p:nvPr/>
          </p:nvSpPr>
          <p:spPr>
            <a:xfrm>
              <a:off x="6725856" y="3001899"/>
              <a:ext cx="1946275" cy="673100"/>
            </a:xfrm>
            <a:custGeom>
              <a:rect b="b" l="l" r="r" t="t"/>
              <a:pathLst>
                <a:path extrusionOk="0" h="673100" w="1946275">
                  <a:moveTo>
                    <a:pt x="1945830" y="0"/>
                  </a:moveTo>
                  <a:lnTo>
                    <a:pt x="0" y="0"/>
                  </a:lnTo>
                  <a:lnTo>
                    <a:pt x="0" y="672503"/>
                  </a:lnTo>
                  <a:lnTo>
                    <a:pt x="1945830" y="672503"/>
                  </a:lnTo>
                  <a:lnTo>
                    <a:pt x="19458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89"/>
            <p:cNvSpPr/>
            <p:nvPr/>
          </p:nvSpPr>
          <p:spPr>
            <a:xfrm>
              <a:off x="6725858" y="3001902"/>
              <a:ext cx="1945005" cy="672465"/>
            </a:xfrm>
            <a:custGeom>
              <a:rect b="b" l="l" r="r" t="t"/>
              <a:pathLst>
                <a:path extrusionOk="0" h="672464" w="1945004">
                  <a:moveTo>
                    <a:pt x="0" y="0"/>
                  </a:moveTo>
                  <a:lnTo>
                    <a:pt x="1944838" y="0"/>
                  </a:lnTo>
                  <a:lnTo>
                    <a:pt x="1944838" y="672154"/>
                  </a:lnTo>
                  <a:lnTo>
                    <a:pt x="0" y="67215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89"/>
          <p:cNvGrpSpPr/>
          <p:nvPr/>
        </p:nvGrpSpPr>
        <p:grpSpPr>
          <a:xfrm>
            <a:off x="9485408" y="3368725"/>
            <a:ext cx="2049086" cy="773083"/>
            <a:chOff x="8699269" y="2967642"/>
            <a:chExt cx="2049086" cy="773083"/>
          </a:xfrm>
        </p:grpSpPr>
        <p:pic>
          <p:nvPicPr>
            <p:cNvPr id="941" name="Google Shape;941;p8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699269" y="2967642"/>
              <a:ext cx="2049086" cy="773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p89"/>
            <p:cNvSpPr/>
            <p:nvPr/>
          </p:nvSpPr>
          <p:spPr>
            <a:xfrm>
              <a:off x="8751341" y="2994964"/>
              <a:ext cx="1946275" cy="673100"/>
            </a:xfrm>
            <a:custGeom>
              <a:rect b="b" l="l" r="r" t="t"/>
              <a:pathLst>
                <a:path extrusionOk="0" h="673100" w="1946275">
                  <a:moveTo>
                    <a:pt x="1945830" y="0"/>
                  </a:moveTo>
                  <a:lnTo>
                    <a:pt x="0" y="0"/>
                  </a:lnTo>
                  <a:lnTo>
                    <a:pt x="0" y="672503"/>
                  </a:lnTo>
                  <a:lnTo>
                    <a:pt x="1945830" y="672503"/>
                  </a:lnTo>
                  <a:lnTo>
                    <a:pt x="19458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89"/>
            <p:cNvSpPr/>
            <p:nvPr/>
          </p:nvSpPr>
          <p:spPr>
            <a:xfrm>
              <a:off x="8751337" y="2994964"/>
              <a:ext cx="1945005" cy="672465"/>
            </a:xfrm>
            <a:custGeom>
              <a:rect b="b" l="l" r="r" t="t"/>
              <a:pathLst>
                <a:path extrusionOk="0" h="672464" w="1945004">
                  <a:moveTo>
                    <a:pt x="0" y="0"/>
                  </a:moveTo>
                  <a:lnTo>
                    <a:pt x="1944838" y="0"/>
                  </a:lnTo>
                  <a:lnTo>
                    <a:pt x="1944838" y="672154"/>
                  </a:lnTo>
                  <a:lnTo>
                    <a:pt x="0" y="67215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B92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4" name="Google Shape;944;p89"/>
          <p:cNvSpPr txBox="1"/>
          <p:nvPr/>
        </p:nvSpPr>
        <p:spPr>
          <a:xfrm>
            <a:off x="7142130" y="1452609"/>
            <a:ext cx="26351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Paciente: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1DFF"/>
                </a:solidFill>
                <a:latin typeface="Calibri"/>
                <a:ea typeface="Calibri"/>
                <a:cs typeface="Calibri"/>
                <a:sym typeface="Calibri"/>
              </a:rPr>
              <a:t>No name (BreastDx-01-0005)</a:t>
            </a:r>
            <a:endParaRPr/>
          </a:p>
        </p:txBody>
      </p:sp>
      <p:sp>
        <p:nvSpPr>
          <p:cNvPr id="945" name="Google Shape;945;p89"/>
          <p:cNvSpPr txBox="1"/>
          <p:nvPr/>
        </p:nvSpPr>
        <p:spPr>
          <a:xfrm>
            <a:off x="6976838" y="2153401"/>
            <a:ext cx="30142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Estudo: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1DFF"/>
                </a:solidFill>
                <a:latin typeface="Calibri"/>
                <a:ea typeface="Calibri"/>
                <a:cs typeface="Calibri"/>
                <a:sym typeface="Calibri"/>
              </a:rPr>
              <a:t>MRI BREAST BILATERAL WITH 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1DFF"/>
                </a:solidFill>
                <a:latin typeface="Calibri"/>
                <a:ea typeface="Calibri"/>
                <a:cs typeface="Calibri"/>
                <a:sym typeface="Calibri"/>
              </a:rPr>
              <a:t>WITHOUT CONTRAST (20081111)</a:t>
            </a:r>
            <a:endParaRPr/>
          </a:p>
        </p:txBody>
      </p:sp>
      <p:sp>
        <p:nvSpPr>
          <p:cNvPr id="946" name="Google Shape;946;p89"/>
          <p:cNvSpPr txBox="1"/>
          <p:nvPr/>
        </p:nvSpPr>
        <p:spPr>
          <a:xfrm>
            <a:off x="5410973" y="3447016"/>
            <a:ext cx="19778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Séries: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D1DFF"/>
                </a:solidFill>
                <a:latin typeface="Calibri"/>
                <a:ea typeface="Calibri"/>
                <a:cs typeface="Calibri"/>
                <a:sym typeface="Calibri"/>
              </a:rPr>
              <a:t>301: T2W_TSE SENSE</a:t>
            </a:r>
            <a:endParaRPr/>
          </a:p>
        </p:txBody>
      </p:sp>
      <p:sp>
        <p:nvSpPr>
          <p:cNvPr id="947" name="Google Shape;947;p89"/>
          <p:cNvSpPr txBox="1"/>
          <p:nvPr/>
        </p:nvSpPr>
        <p:spPr>
          <a:xfrm>
            <a:off x="7486815" y="3466123"/>
            <a:ext cx="20019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Séries: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D1DFF"/>
                </a:solidFill>
                <a:latin typeface="Calibri"/>
                <a:ea typeface="Calibri"/>
                <a:cs typeface="Calibri"/>
                <a:sym typeface="Calibri"/>
              </a:rPr>
              <a:t>401: STIR SENSE</a:t>
            </a:r>
            <a:endParaRPr/>
          </a:p>
        </p:txBody>
      </p:sp>
      <p:sp>
        <p:nvSpPr>
          <p:cNvPr id="948" name="Google Shape;948;p89"/>
          <p:cNvSpPr txBox="1"/>
          <p:nvPr/>
        </p:nvSpPr>
        <p:spPr>
          <a:xfrm>
            <a:off x="9469503" y="3484428"/>
            <a:ext cx="20019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Séries: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D1DFF"/>
                </a:solidFill>
                <a:latin typeface="Calibri"/>
                <a:ea typeface="Calibri"/>
                <a:cs typeface="Calibri"/>
                <a:sym typeface="Calibri"/>
              </a:rPr>
              <a:t>AX BLISS AUTO_SENSE</a:t>
            </a:r>
            <a:endParaRPr/>
          </a:p>
        </p:txBody>
      </p:sp>
      <p:sp>
        <p:nvSpPr>
          <p:cNvPr id="949" name="Google Shape;949;p89"/>
          <p:cNvSpPr txBox="1"/>
          <p:nvPr/>
        </p:nvSpPr>
        <p:spPr>
          <a:xfrm>
            <a:off x="6269352" y="4927844"/>
            <a:ext cx="991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Instância: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D1DFF"/>
                </a:solidFill>
                <a:latin typeface="Calibri"/>
                <a:ea typeface="Calibri"/>
                <a:cs typeface="Calibri"/>
                <a:sym typeface="Calibri"/>
              </a:rPr>
              <a:t>MR slice</a:t>
            </a:r>
            <a:endParaRPr sz="1400">
              <a:solidFill>
                <a:srgbClr val="1D1D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89"/>
          <p:cNvSpPr txBox="1"/>
          <p:nvPr/>
        </p:nvSpPr>
        <p:spPr>
          <a:xfrm>
            <a:off x="8469041" y="4954168"/>
            <a:ext cx="9912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Instância: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D1DFF"/>
                </a:solidFill>
                <a:latin typeface="Calibri"/>
                <a:ea typeface="Calibri"/>
                <a:cs typeface="Calibri"/>
                <a:sym typeface="Calibri"/>
              </a:rPr>
              <a:t>MR slice</a:t>
            </a:r>
            <a:endParaRPr sz="1400">
              <a:solidFill>
                <a:srgbClr val="1D1D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89"/>
          <p:cNvSpPr txBox="1"/>
          <p:nvPr/>
        </p:nvSpPr>
        <p:spPr>
          <a:xfrm>
            <a:off x="10396202" y="4946306"/>
            <a:ext cx="9557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Instncia: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D1DFF"/>
                </a:solidFill>
                <a:latin typeface="Calibri"/>
                <a:ea typeface="Calibri"/>
                <a:cs typeface="Calibri"/>
                <a:sym typeface="Calibri"/>
              </a:rPr>
              <a:t>MR slice</a:t>
            </a:r>
            <a:endParaRPr sz="1400">
              <a:solidFill>
                <a:srgbClr val="1D1D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2" name="Google Shape;952;p89"/>
          <p:cNvCxnSpPr>
            <a:stCxn id="910" idx="1"/>
          </p:cNvCxnSpPr>
          <p:nvPr/>
        </p:nvCxnSpPr>
        <p:spPr>
          <a:xfrm flipH="1">
            <a:off x="2008007" y="1799699"/>
            <a:ext cx="4896300" cy="2469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53" name="Google Shape;953;p89"/>
          <p:cNvCxnSpPr>
            <a:stCxn id="905" idx="1"/>
          </p:cNvCxnSpPr>
          <p:nvPr/>
        </p:nvCxnSpPr>
        <p:spPr>
          <a:xfrm rot="10800000">
            <a:off x="4108644" y="2291115"/>
            <a:ext cx="2820600" cy="3357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54" name="Google Shape;954;p89"/>
          <p:cNvCxnSpPr>
            <a:stCxn id="946" idx="1"/>
          </p:cNvCxnSpPr>
          <p:nvPr/>
        </p:nvCxnSpPr>
        <p:spPr>
          <a:xfrm rot="10800000">
            <a:off x="1757573" y="2458826"/>
            <a:ext cx="3653400" cy="12498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955" name="Google Shape;955;p89"/>
          <p:cNvSpPr txBox="1"/>
          <p:nvPr>
            <p:ph idx="11" type="ftr"/>
          </p:nvPr>
        </p:nvSpPr>
        <p:spPr>
          <a:xfrm>
            <a:off x="6140471" y="6513784"/>
            <a:ext cx="3162056" cy="21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/>
        </p:nvSpPr>
        <p:spPr>
          <a:xfrm>
            <a:off x="876300" y="679163"/>
            <a:ext cx="1013404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Ciência reproduzível</a:t>
            </a:r>
            <a:endParaRPr sz="5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876299" y="2089359"/>
            <a:ext cx="10469033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ciência reproduzível é fundamental para impulsionar a pesquisa e acelerar as descobertas.</a:t>
            </a:r>
            <a:endParaRPr/>
          </a:p>
          <a:p>
            <a:pPr indent="-1397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Ferramentas de software de código aberto, como o 3D Slicer, e padrões de dados, como o DICOM, contribuem para a reprodutibilidade dos resultados científicos na pesquisa biomédica.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282" y="5685060"/>
            <a:ext cx="1555658" cy="84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4643" y="5751362"/>
            <a:ext cx="1774546" cy="55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7516"/>
            <a:ext cx="12192000" cy="6562968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0"/>
          <p:cNvSpPr txBox="1"/>
          <p:nvPr/>
        </p:nvSpPr>
        <p:spPr>
          <a:xfrm>
            <a:off x="98201" y="2768017"/>
            <a:ext cx="3181350" cy="969495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12065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no menu de layout e selecione somente </a:t>
            </a: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fatia amarela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2" name="Google Shape;962;p90"/>
          <p:cNvCxnSpPr/>
          <p:nvPr/>
        </p:nvCxnSpPr>
        <p:spPr>
          <a:xfrm>
            <a:off x="3279551" y="3366317"/>
            <a:ext cx="2087713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963" name="Google Shape;963;p90"/>
          <p:cNvSpPr txBox="1"/>
          <p:nvPr>
            <p:ph idx="11" type="ftr"/>
          </p:nvPr>
        </p:nvSpPr>
        <p:spPr>
          <a:xfrm>
            <a:off x="4434156" y="6710484"/>
            <a:ext cx="3323687" cy="268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617"/>
            <a:ext cx="12192000" cy="63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91"/>
          <p:cNvSpPr txBox="1"/>
          <p:nvPr/>
        </p:nvSpPr>
        <p:spPr>
          <a:xfrm>
            <a:off x="1172044" y="1606345"/>
            <a:ext cx="6123007" cy="969496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90805" marR="16891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no botão </a:t>
            </a: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Ajustar janela/nível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use o botão esquerdo do mouse na visualização 2D para ajustar a janela e o nível das imagens de RM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1"/>
          <p:cNvSpPr/>
          <p:nvPr/>
        </p:nvSpPr>
        <p:spPr>
          <a:xfrm>
            <a:off x="5801039" y="380707"/>
            <a:ext cx="335666" cy="312516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91"/>
          <p:cNvSpPr txBox="1"/>
          <p:nvPr>
            <p:ph idx="11" type="ftr"/>
          </p:nvPr>
        </p:nvSpPr>
        <p:spPr>
          <a:xfrm>
            <a:off x="4437529" y="6567572"/>
            <a:ext cx="2857522" cy="200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238"/>
            <a:ext cx="12192000" cy="653755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2"/>
          <p:cNvSpPr/>
          <p:nvPr/>
        </p:nvSpPr>
        <p:spPr>
          <a:xfrm>
            <a:off x="913232" y="984986"/>
            <a:ext cx="2337678" cy="870623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Clique em Reproduzir para reproduzir a série de imagens BLISS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92"/>
          <p:cNvSpPr/>
          <p:nvPr/>
        </p:nvSpPr>
        <p:spPr>
          <a:xfrm>
            <a:off x="573902" y="590851"/>
            <a:ext cx="335666" cy="312516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92"/>
          <p:cNvSpPr txBox="1"/>
          <p:nvPr>
            <p:ph idx="11" type="ftr"/>
          </p:nvPr>
        </p:nvSpPr>
        <p:spPr>
          <a:xfrm>
            <a:off x="3702424" y="6547793"/>
            <a:ext cx="3556769" cy="105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1" y="0"/>
            <a:ext cx="121161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3"/>
          <p:cNvSpPr/>
          <p:nvPr/>
        </p:nvSpPr>
        <p:spPr>
          <a:xfrm>
            <a:off x="2369052" y="3944756"/>
            <a:ext cx="2991841" cy="651308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Slicer começa a reproduzir a sequência BLISS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3"/>
          <p:cNvSpPr txBox="1"/>
          <p:nvPr>
            <p:ph idx="11" type="ftr"/>
          </p:nvPr>
        </p:nvSpPr>
        <p:spPr>
          <a:xfrm>
            <a:off x="4069976" y="6558608"/>
            <a:ext cx="3547805" cy="21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12"/>
            <a:ext cx="4635518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94"/>
          <p:cNvSpPr txBox="1"/>
          <p:nvPr/>
        </p:nvSpPr>
        <p:spPr>
          <a:xfrm>
            <a:off x="7021934" y="1186448"/>
            <a:ext cx="247650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94"/>
          <p:cNvSpPr txBox="1"/>
          <p:nvPr/>
        </p:nvSpPr>
        <p:spPr>
          <a:xfrm>
            <a:off x="4974800" y="2115117"/>
            <a:ext cx="6580706" cy="4131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342900" lvl="0" marL="354965" marR="193040" rtl="0" algn="just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tutorial introduziu o padrão DICOM e mostrou como carregar e visualizar imagens DICOM de TC e RM no Slicer.</a:t>
            </a:r>
            <a:endParaRPr/>
          </a:p>
          <a:p>
            <a:pPr indent="-203200" lvl="0" marL="354965" marR="193040" rtl="0" algn="just">
              <a:lnSpc>
                <a:spcPct val="118181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4965" marR="193040" rtl="0" algn="just">
              <a:lnSpc>
                <a:spcPct val="118181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3D Slicer e o padrão DICOM permitem a conformidade com os princípios FAIR para pesquisa biomédica.</a:t>
            </a:r>
            <a:endParaRPr/>
          </a:p>
          <a:p>
            <a:pPr indent="-203200" lvl="0" marL="354965" marR="193040" rtl="0" algn="just">
              <a:lnSpc>
                <a:spcPct val="118181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4965" marR="193040" rtl="0" algn="just">
              <a:lnSpc>
                <a:spcPct val="118181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permitir a interoperabilidade entre ambientes clínicos e de pesquisa, o 3D Slicer e o padrão DICOM reduzem as barreiras inerentes à transferência dos avanços da pesquisa para o atendimento ao paciente.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94"/>
          <p:cNvSpPr/>
          <p:nvPr/>
        </p:nvSpPr>
        <p:spPr>
          <a:xfrm>
            <a:off x="5080933" y="2115117"/>
            <a:ext cx="6306185" cy="0"/>
          </a:xfrm>
          <a:custGeom>
            <a:rect b="b" l="l" r="r" t="t"/>
            <a:pathLst>
              <a:path extrusionOk="0" h="120000" w="6306184">
                <a:moveTo>
                  <a:pt x="0" y="0"/>
                </a:moveTo>
                <a:lnTo>
                  <a:pt x="6306142" y="0"/>
                </a:lnTo>
              </a:path>
            </a:pathLst>
          </a:custGeom>
          <a:noFill/>
          <a:ln cap="flat" cmpd="sng" w="19025">
            <a:solidFill>
              <a:srgbClr val="B595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94"/>
          <p:cNvSpPr txBox="1"/>
          <p:nvPr>
            <p:ph idx="11" type="ftr"/>
          </p:nvPr>
        </p:nvSpPr>
        <p:spPr>
          <a:xfrm>
            <a:off x="148158" y="6858000"/>
            <a:ext cx="4411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95"/>
          <p:cNvGrpSpPr/>
          <p:nvPr/>
        </p:nvGrpSpPr>
        <p:grpSpPr>
          <a:xfrm>
            <a:off x="1397" y="-35549"/>
            <a:ext cx="12190603" cy="6858000"/>
            <a:chOff x="12" y="0"/>
            <a:chExt cx="12190603" cy="6858000"/>
          </a:xfrm>
        </p:grpSpPr>
        <p:pic>
          <p:nvPicPr>
            <p:cNvPr id="1001" name="Google Shape;1001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" y="0"/>
              <a:ext cx="12190603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2" name="Google Shape;1002;p95"/>
            <p:cNvSpPr/>
            <p:nvPr/>
          </p:nvSpPr>
          <p:spPr>
            <a:xfrm>
              <a:off x="554418" y="1368379"/>
              <a:ext cx="11167745" cy="4940307"/>
            </a:xfrm>
            <a:custGeom>
              <a:rect b="b" l="l" r="r" t="t"/>
              <a:pathLst>
                <a:path extrusionOk="0" h="2089785" w="11167745">
                  <a:moveTo>
                    <a:pt x="11167440" y="0"/>
                  </a:moveTo>
                  <a:lnTo>
                    <a:pt x="0" y="0"/>
                  </a:lnTo>
                  <a:lnTo>
                    <a:pt x="0" y="2089315"/>
                  </a:lnTo>
                  <a:lnTo>
                    <a:pt x="11167440" y="2089315"/>
                  </a:lnTo>
                  <a:lnTo>
                    <a:pt x="11167440" y="0"/>
                  </a:lnTo>
                  <a:close/>
                </a:path>
              </a:pathLst>
            </a:custGeom>
            <a:solidFill>
              <a:srgbClr val="FFFFFF">
                <a:alpha val="9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95"/>
            <p:cNvSpPr/>
            <p:nvPr/>
          </p:nvSpPr>
          <p:spPr>
            <a:xfrm>
              <a:off x="554415" y="4218905"/>
              <a:ext cx="11162030" cy="2088514"/>
            </a:xfrm>
            <a:custGeom>
              <a:rect b="b" l="l" r="r" t="t"/>
              <a:pathLst>
                <a:path extrusionOk="0" h="2088514" w="11162030">
                  <a:moveTo>
                    <a:pt x="0" y="0"/>
                  </a:moveTo>
                  <a:lnTo>
                    <a:pt x="11161751" y="0"/>
                  </a:lnTo>
                  <a:lnTo>
                    <a:pt x="11161751" y="2088251"/>
                  </a:lnTo>
                  <a:lnTo>
                    <a:pt x="0" y="208825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7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4" name="Google Shape;1004;p95"/>
          <p:cNvSpPr txBox="1"/>
          <p:nvPr/>
        </p:nvSpPr>
        <p:spPr>
          <a:xfrm>
            <a:off x="3297099" y="1499493"/>
            <a:ext cx="5283230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Agradecimentos</a:t>
            </a:r>
            <a:endParaRPr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005" name="Google Shape;1005;p95"/>
          <p:cNvGrpSpPr/>
          <p:nvPr/>
        </p:nvGrpSpPr>
        <p:grpSpPr>
          <a:xfrm>
            <a:off x="490410" y="4532045"/>
            <a:ext cx="4493921" cy="1463040"/>
            <a:chOff x="490410" y="4532045"/>
            <a:chExt cx="4493921" cy="1463040"/>
          </a:xfrm>
        </p:grpSpPr>
        <p:sp>
          <p:nvSpPr>
            <p:cNvPr id="1006" name="Google Shape;1006;p95"/>
            <p:cNvSpPr/>
            <p:nvPr/>
          </p:nvSpPr>
          <p:spPr>
            <a:xfrm>
              <a:off x="490410" y="4911521"/>
              <a:ext cx="128270" cy="704215"/>
            </a:xfrm>
            <a:custGeom>
              <a:rect b="b" l="l" r="r" t="t"/>
              <a:pathLst>
                <a:path extrusionOk="0" h="704214" w="128270">
                  <a:moveTo>
                    <a:pt x="128015" y="0"/>
                  </a:moveTo>
                  <a:lnTo>
                    <a:pt x="0" y="0"/>
                  </a:lnTo>
                  <a:lnTo>
                    <a:pt x="0" y="704087"/>
                  </a:lnTo>
                  <a:lnTo>
                    <a:pt x="128015" y="704087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CD66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5"/>
            <p:cNvSpPr/>
            <p:nvPr/>
          </p:nvSpPr>
          <p:spPr>
            <a:xfrm>
              <a:off x="4965916" y="4532045"/>
              <a:ext cx="18415" cy="1463040"/>
            </a:xfrm>
            <a:custGeom>
              <a:rect b="b" l="l" r="r" t="t"/>
              <a:pathLst>
                <a:path extrusionOk="0" h="1463039" w="18414">
                  <a:moveTo>
                    <a:pt x="18287" y="0"/>
                  </a:moveTo>
                  <a:lnTo>
                    <a:pt x="0" y="0"/>
                  </a:lnTo>
                  <a:lnTo>
                    <a:pt x="0" y="1463040"/>
                  </a:lnTo>
                  <a:lnTo>
                    <a:pt x="18287" y="146304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8" name="Google Shape;1008;p95"/>
          <p:cNvGrpSpPr/>
          <p:nvPr/>
        </p:nvGrpSpPr>
        <p:grpSpPr>
          <a:xfrm>
            <a:off x="1918086" y="4134749"/>
            <a:ext cx="8659806" cy="1438275"/>
            <a:chOff x="329180" y="4578622"/>
            <a:chExt cx="8659806" cy="1438275"/>
          </a:xfrm>
        </p:grpSpPr>
        <p:sp>
          <p:nvSpPr>
            <p:cNvPr id="1009" name="Google Shape;1009;p95"/>
            <p:cNvSpPr txBox="1"/>
            <p:nvPr/>
          </p:nvSpPr>
          <p:spPr>
            <a:xfrm>
              <a:off x="1873991" y="4578622"/>
              <a:ext cx="711499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Chan Zuckerberg Initiative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Essential Open Source for Science Grant #2022-252572 (5022)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 de l’association" id="1010" name="Google Shape;1010;p95"/>
            <p:cNvPicPr preferRelativeResize="0"/>
            <p:nvPr/>
          </p:nvPicPr>
          <p:blipFill rotWithShape="1">
            <a:blip r:embed="rId4">
              <a:alphaModFix/>
            </a:blip>
            <a:srcRect b="0" l="0" r="51587" t="0"/>
            <a:stretch/>
          </p:blipFill>
          <p:spPr>
            <a:xfrm>
              <a:off x="329180" y="4578622"/>
              <a:ext cx="1544811" cy="143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1" name="Google Shape;1011;p95"/>
          <p:cNvGrpSpPr/>
          <p:nvPr/>
        </p:nvGrpSpPr>
        <p:grpSpPr>
          <a:xfrm>
            <a:off x="2447825" y="2568498"/>
            <a:ext cx="6981777" cy="1018227"/>
            <a:chOff x="3197837" y="2219989"/>
            <a:chExt cx="6981777" cy="1018227"/>
          </a:xfrm>
        </p:grpSpPr>
        <p:pic>
          <p:nvPicPr>
            <p:cNvPr id="1012" name="Google Shape;1012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7837" y="2292948"/>
              <a:ext cx="481011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3" name="Google Shape;1013;p95"/>
            <p:cNvSpPr txBox="1"/>
            <p:nvPr/>
          </p:nvSpPr>
          <p:spPr>
            <a:xfrm>
              <a:off x="3514206" y="2219989"/>
              <a:ext cx="6665408" cy="1018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62801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Neuroimage Analysis Center</a:t>
              </a:r>
              <a:endParaRPr/>
            </a:p>
            <a:p>
              <a:pPr indent="0" lvl="0" marL="628015" marR="0" rtl="0" algn="l">
                <a:lnSpc>
                  <a:spcPct val="100000"/>
                </a:lnSpc>
                <a:spcBef>
                  <a:spcPts val="54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NIBIB P41 EB015902</a:t>
              </a:r>
              <a:endParaRPr/>
            </a:p>
          </p:txBody>
        </p:sp>
      </p:grpSp>
      <p:pic>
        <p:nvPicPr>
          <p:cNvPr id="1014" name="Google Shape;1014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965" y="1302349"/>
            <a:ext cx="803240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5"/>
          <p:cNvSpPr txBox="1"/>
          <p:nvPr>
            <p:ph idx="11" type="ftr"/>
          </p:nvPr>
        </p:nvSpPr>
        <p:spPr>
          <a:xfrm>
            <a:off x="4974800" y="6442066"/>
            <a:ext cx="3281694" cy="178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1028978" y="470427"/>
            <a:ext cx="1013404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Princípios </a:t>
            </a:r>
            <a:r>
              <a:rPr i="1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F.A.I.R. </a:t>
            </a: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(L.A.I.R.)</a:t>
            </a:r>
            <a:endParaRPr i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4905573" y="1632757"/>
            <a:ext cx="6978637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Localizáveis</a:t>
            </a:r>
            <a:r>
              <a:rPr b="0" i="0" lang="en-US" sz="2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Os dados podem ser facilmente encontrados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Acessíveis</a:t>
            </a:r>
            <a:r>
              <a:rPr b="0" i="0" lang="en-US" sz="2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Os usuários sabem como acessar os dados, incluindo a autenticação e a autorização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Interoperáveis</a:t>
            </a:r>
            <a:r>
              <a:rPr b="0" i="0" lang="en-US" sz="2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Os dados podem ser integrados a outros dados e podem interoperar com aplicativos para armazenamento e análise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Reutilizáveis</a:t>
            </a:r>
            <a:r>
              <a:rPr b="0" i="0" lang="en-US" sz="2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Os dados podem ser replicados ou combinados para novas pesquisas</a:t>
            </a:r>
            <a:endParaRPr b="0" i="0" sz="28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89" y="2318619"/>
            <a:ext cx="4083062" cy="277929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648089" y="5097912"/>
            <a:ext cx="3303904" cy="1228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FAIR Guiding Principles for scientiﬁc  data management and stewardship.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43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Wilkinson et al. Sci. Data 2016.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http://go-fair.org/fair-principles</a:t>
            </a:r>
            <a:endParaRPr i="1" sz="16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876300" y="679163"/>
            <a:ext cx="10134044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padrão DICOM</a:t>
            </a:r>
            <a:endParaRPr sz="5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702608" y="2084859"/>
            <a:ext cx="10786783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DICOM (Imagens e Comunicações Digitais em Medicina) é o padrão internacional para o manuseio, o armazenamento, a impressão e a transmissão de dados de imagens médicas.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equipamentos de geração de imagens clínicas (tomógrafos computadorizados, scanners de ressonância magnética, máquinas de raios X e ultrassom) geram arquivos DICOM.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7176" y="5843206"/>
            <a:ext cx="1774546" cy="55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Dra. Sonia Pujol, Todos os Direitos Reservados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